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371" r:id="rId3"/>
    <p:sldId id="373" r:id="rId4"/>
    <p:sldId id="338" r:id="rId5"/>
    <p:sldId id="317" r:id="rId6"/>
    <p:sldId id="279" r:id="rId7"/>
    <p:sldId id="328" r:id="rId8"/>
    <p:sldId id="340" r:id="rId9"/>
    <p:sldId id="267" r:id="rId10"/>
    <p:sldId id="348" r:id="rId11"/>
    <p:sldId id="357" r:id="rId12"/>
    <p:sldId id="358" r:id="rId13"/>
    <p:sldId id="374" r:id="rId14"/>
    <p:sldId id="375" r:id="rId15"/>
    <p:sldId id="376" r:id="rId16"/>
    <p:sldId id="377" r:id="rId17"/>
    <p:sldId id="378" r:id="rId18"/>
    <p:sldId id="380" r:id="rId19"/>
    <p:sldId id="381" r:id="rId20"/>
    <p:sldId id="382" r:id="rId21"/>
    <p:sldId id="368" r:id="rId22"/>
    <p:sldId id="300" r:id="rId23"/>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7" autoAdjust="0"/>
    <p:restoredTop sz="76996" autoAdjust="0"/>
  </p:normalViewPr>
  <p:slideViewPr>
    <p:cSldViewPr>
      <p:cViewPr>
        <p:scale>
          <a:sx n="54" d="100"/>
          <a:sy n="54" d="100"/>
        </p:scale>
        <p:origin x="-2896" y="-584"/>
      </p:cViewPr>
      <p:guideLst>
        <p:guide orient="horz" pos="460"/>
        <p:guide orient="horz" pos="3633"/>
        <p:guide pos="499"/>
        <p:guide pos="5148"/>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15/03/12</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みなさん、こんにちは。</a:t>
            </a:r>
            <a:r>
              <a:rPr lang="en-US" altLang="ja-JP" sz="1800" dirty="0" smtClean="0">
                <a:solidFill>
                  <a:schemeClr val="tx1"/>
                </a:solidFill>
              </a:rPr>
              <a:t>Ruby</a:t>
            </a:r>
            <a:r>
              <a:rPr lang="ja-JP" altLang="en-US" sz="1800" dirty="0" smtClean="0">
                <a:solidFill>
                  <a:schemeClr val="tx1"/>
                </a:solidFill>
              </a:rPr>
              <a:t>プログラミング少年団の高尾です。</a:t>
            </a:r>
            <a:endParaRPr lang="en-US" altLang="ja-JP" sz="1800" dirty="0" smtClean="0">
              <a:solidFill>
                <a:schemeClr val="tx1"/>
              </a:solidFill>
            </a:endParaRPr>
          </a:p>
          <a:p>
            <a:pPr marL="0" indent="0" algn="l">
              <a:buNone/>
            </a:pPr>
            <a:endParaRPr lang="en-US" altLang="ja-JP" sz="1800" dirty="0" smtClean="0">
              <a:solidFill>
                <a:schemeClr val="tx1"/>
              </a:solidFill>
            </a:endParaRPr>
          </a:p>
          <a:p>
            <a:pPr marL="0" indent="0" algn="l">
              <a:buNone/>
            </a:pPr>
            <a:r>
              <a:rPr lang="ja-JP" altLang="en-US" sz="1800" dirty="0" smtClean="0">
                <a:solidFill>
                  <a:schemeClr val="tx1"/>
                </a:solidFill>
              </a:rPr>
              <a:t>このたび、第</a:t>
            </a:r>
            <a:r>
              <a:rPr lang="en-US" altLang="ja-JP" sz="1800" dirty="0" smtClean="0">
                <a:solidFill>
                  <a:schemeClr val="tx1"/>
                </a:solidFill>
              </a:rPr>
              <a:t>7</a:t>
            </a:r>
            <a:r>
              <a:rPr lang="ja-JP" altLang="en-US" sz="1800" dirty="0" smtClean="0">
                <a:solidFill>
                  <a:schemeClr val="tx1"/>
                </a:solidFill>
              </a:rPr>
              <a:t>回フクオカ</a:t>
            </a:r>
            <a:r>
              <a:rPr lang="en-US" altLang="ja-JP" sz="1800" dirty="0" smtClean="0">
                <a:solidFill>
                  <a:schemeClr val="tx1"/>
                </a:solidFill>
              </a:rPr>
              <a:t>Ruby</a:t>
            </a:r>
            <a:r>
              <a:rPr lang="ja-JP" altLang="en-US" sz="1800" dirty="0" smtClean="0">
                <a:solidFill>
                  <a:schemeClr val="tx1"/>
                </a:solidFill>
              </a:rPr>
              <a:t>大賞で、大賞というすばらしい賞をいただきました。本当に感謝しております。また、これは私たちのこれまでの取り組みを評価いただいただけでなく、これからもいま以上に活動を続けてほしいというメッセージだと感じております。ここにおられるように</a:t>
            </a:r>
            <a:r>
              <a:rPr lang="en-US" altLang="ja-JP" sz="1800" dirty="0" smtClean="0">
                <a:solidFill>
                  <a:schemeClr val="tx1"/>
                </a:solidFill>
              </a:rPr>
              <a:t>Ruby</a:t>
            </a:r>
            <a:r>
              <a:rPr lang="ja-JP" altLang="en-US" sz="1800" dirty="0" smtClean="0">
                <a:solidFill>
                  <a:schemeClr val="tx1"/>
                </a:solidFill>
              </a:rPr>
              <a:t>に携わっている方だけでなく、福岡県の県民のみなさんから、あの団体に大賞を与えてよかったなと思われるようにがんばっていきますので、応援をよろしくお願いします！</a:t>
            </a:r>
            <a:endParaRPr lang="en-US" altLang="ja-JP"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主な活動のひとつは、「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昨年の</a:t>
            </a:r>
            <a:r>
              <a:rPr lang="en-US" altLang="ja-JP" dirty="0" smtClean="0"/>
              <a:t>5</a:t>
            </a:r>
            <a:r>
              <a:rPr lang="ja-JP" altLang="en-US" dirty="0" smtClean="0"/>
              <a:t>月から毎月開催していて、今月までで合計</a:t>
            </a:r>
            <a:r>
              <a:rPr lang="en-US" altLang="ja-JP" dirty="0" smtClean="0"/>
              <a:t>150</a:t>
            </a:r>
            <a:r>
              <a:rPr lang="ja-JP" altLang="en-US" dirty="0" smtClean="0"/>
              <a:t>人の子どもたちが参加してくれました。</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また、昨年の</a:t>
            </a:r>
            <a:r>
              <a:rPr kumimoji="1" lang="en-US" altLang="ja-JP" dirty="0" smtClean="0"/>
              <a:t>10</a:t>
            </a:r>
            <a:r>
              <a:rPr kumimoji="1" lang="ja-JP" altLang="en-US" dirty="0" smtClean="0"/>
              <a:t>月から、毎月一回、プログラミング道場を開催しています。</a:t>
            </a:r>
            <a:endParaRPr kumimoji="1" lang="en-US" altLang="ja-JP" dirty="0" smtClean="0"/>
          </a:p>
          <a:p>
            <a:endParaRPr kumimoji="1" lang="en-US" altLang="ja-JP" dirty="0" smtClean="0"/>
          </a:p>
          <a:p>
            <a:r>
              <a:rPr kumimoji="1" lang="ja-JP" altLang="en-US" dirty="0" smtClean="0"/>
              <a:t>プログラミング道場は、プログラミングを体験した子どもたちがステップアップするための無料のプログラミング教室です。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現在の主な活動は、これらのプログラミング教室なのですが、</a:t>
            </a:r>
            <a:endParaRPr lang="en-US" altLang="ja-JP" dirty="0" smtClean="0"/>
          </a:p>
          <a:p>
            <a:r>
              <a:rPr lang="ja-JP" altLang="en-US" dirty="0" smtClean="0"/>
              <a:t>将来的には、プログラミング少年団の取り組みを日本全国に拡げ、野球</a:t>
            </a:r>
            <a:r>
              <a:rPr lang="ja-JP" altLang="en-US" dirty="0"/>
              <a:t>やサッカーのスポーツ</a:t>
            </a:r>
            <a:r>
              <a:rPr lang="ja-JP" altLang="en-US" dirty="0" smtClean="0"/>
              <a:t>少年団のような組織を作りたいと考えています。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スポーツ少年団は、昭和</a:t>
            </a:r>
            <a:r>
              <a:rPr lang="en-US" altLang="ja-JP" dirty="0" smtClean="0"/>
              <a:t>37</a:t>
            </a:r>
            <a:r>
              <a:rPr lang="ja-JP" altLang="en-US" dirty="0" smtClean="0"/>
              <a:t>年創設で、平成</a:t>
            </a:r>
            <a:r>
              <a:rPr lang="en-US" altLang="ja-JP" dirty="0" smtClean="0"/>
              <a:t>24</a:t>
            </a:r>
            <a:r>
              <a:rPr lang="ja-JP" altLang="en-US" dirty="0" smtClean="0"/>
              <a:t>年に</a:t>
            </a:r>
            <a:r>
              <a:rPr lang="en-US" altLang="ja-JP" dirty="0" smtClean="0"/>
              <a:t>50</a:t>
            </a:r>
            <a:r>
              <a:rPr lang="ja-JP" altLang="en-US" dirty="0" smtClean="0"/>
              <a:t>周年を迎え、</a:t>
            </a:r>
            <a:r>
              <a:rPr lang="en-US" altLang="ja-JP" dirty="0" smtClean="0"/>
              <a:t>3</a:t>
            </a:r>
            <a:r>
              <a:rPr lang="ja-JP" altLang="en-US" dirty="0" smtClean="0"/>
              <a:t>万</a:t>
            </a:r>
            <a:r>
              <a:rPr lang="en-US" altLang="ja-JP" dirty="0" smtClean="0"/>
              <a:t>5</a:t>
            </a:r>
            <a:r>
              <a:rPr lang="ja-JP" altLang="en-US" dirty="0" smtClean="0"/>
              <a:t>千団体、</a:t>
            </a:r>
            <a:r>
              <a:rPr lang="en-US" altLang="ja-JP" dirty="0" smtClean="0"/>
              <a:t>78</a:t>
            </a:r>
            <a:r>
              <a:rPr lang="ja-JP" altLang="en-US" dirty="0" smtClean="0"/>
              <a:t>万人をようする日本最大の青少年スポーツ団体です。</a:t>
            </a:r>
            <a:endParaRPr lang="ja-JP" altLang="en-US" dirty="0"/>
          </a:p>
          <a:p>
            <a:r>
              <a:rPr lang="ja-JP" altLang="en-US" dirty="0" smtClean="0"/>
              <a:t>具体的には、</a:t>
            </a:r>
            <a:endParaRPr lang="en-US" altLang="ja-JP" dirty="0" smtClean="0"/>
          </a:p>
          <a:p>
            <a:r>
              <a:rPr lang="ja-JP" altLang="en-US" dirty="0" smtClean="0"/>
              <a:t> </a:t>
            </a:r>
            <a:r>
              <a:rPr lang="ja-JP" altLang="en-US" dirty="0"/>
              <a:t>*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a:t>
            </a:r>
            <a:r>
              <a:rPr lang="ja-JP" altLang="en-US" dirty="0" smtClean="0"/>
              <a:t>あります。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つまり、</a:t>
            </a:r>
            <a:r>
              <a:rPr lang="en-US" altLang="ja-JP" dirty="0" smtClean="0"/>
              <a:t>Ruby</a:t>
            </a:r>
            <a:r>
              <a:rPr lang="ja-JP" altLang="en-US" dirty="0" smtClean="0"/>
              <a:t>プロ少は、</a:t>
            </a:r>
            <a:endParaRPr lang="en-US" altLang="ja-JP" dirty="0" smtClean="0"/>
          </a:p>
          <a:p>
            <a:r>
              <a:rPr lang="en-US" altLang="ja-JP" baseline="0" dirty="0" smtClean="0"/>
              <a:t> * </a:t>
            </a:r>
            <a:r>
              <a:rPr lang="ja-JP" altLang="en-US" baseline="0" dirty="0" smtClean="0"/>
              <a:t>１日体験を運営して、子どもたちにプログラミングに興味をもち、</a:t>
            </a:r>
            <a:endParaRPr lang="ja-JP" altLang="en-US" dirty="0"/>
          </a:p>
          <a:p>
            <a:r>
              <a:rPr lang="ja-JP" altLang="en-US" dirty="0"/>
              <a:t> * </a:t>
            </a:r>
            <a:r>
              <a:rPr lang="ja-JP" altLang="en-US" dirty="0" smtClean="0"/>
              <a:t>夏休み、冬休みに合宿形式のプログラミング教室を運営して、プログラミングの基礎を学んでもらい、</a:t>
            </a:r>
            <a:endParaRPr lang="en-US" altLang="ja-JP" dirty="0" smtClean="0"/>
          </a:p>
          <a:p>
            <a:r>
              <a:rPr lang="en-US" altLang="ja-JP" dirty="0" smtClean="0"/>
              <a:t> * </a:t>
            </a:r>
            <a:r>
              <a:rPr lang="ja-JP" altLang="en-US" dirty="0" smtClean="0"/>
              <a:t>有償ボランティアのコーチによる参加無料のプログラミング道場を運営して、プログラミングに取り組むチームを作り、</a:t>
            </a:r>
            <a:endParaRPr lang="ja-JP" altLang="en-US" dirty="0"/>
          </a:p>
          <a:p>
            <a:r>
              <a:rPr lang="ja-JP" altLang="en-US" dirty="0"/>
              <a:t> * </a:t>
            </a:r>
            <a:r>
              <a:rPr lang="ja-JP" altLang="en-US" dirty="0" smtClean="0"/>
              <a:t>地区大会</a:t>
            </a:r>
            <a:r>
              <a:rPr lang="ja-JP" altLang="en-US" dirty="0"/>
              <a:t>、県大会、全国</a:t>
            </a:r>
            <a:r>
              <a:rPr lang="ja-JP" altLang="en-US" dirty="0" smtClean="0"/>
              <a:t>大会といったコンテストを運営して、チーム間でお互いの技術を向上させる、</a:t>
            </a:r>
            <a:endParaRPr lang="en-US" altLang="ja-JP" dirty="0" smtClean="0"/>
          </a:p>
          <a:p>
            <a:r>
              <a:rPr lang="ja-JP" altLang="en-US" dirty="0" smtClean="0"/>
              <a:t>といったことを行います。</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そして、この仕組を全国に広めるために、</a:t>
            </a:r>
            <a:endParaRPr lang="en-US" altLang="ja-JP" dirty="0" smtClean="0"/>
          </a:p>
          <a:p>
            <a:r>
              <a:rPr lang="ja-JP" altLang="en-US" dirty="0" smtClean="0"/>
              <a:t>・教材・教科書はオープンソースソフトウェア・ハードウェア</a:t>
            </a:r>
            <a:endParaRPr lang="en-US" altLang="ja-JP" dirty="0" smtClean="0"/>
          </a:p>
          <a:p>
            <a:r>
              <a:rPr lang="ja-JP" altLang="en-US" dirty="0" smtClean="0"/>
              <a:t>・教室・コンテストの運営ノウハウを無料で提供</a:t>
            </a:r>
            <a:endParaRPr lang="en-US" altLang="ja-JP" dirty="0" smtClean="0"/>
          </a:p>
          <a:p>
            <a:r>
              <a:rPr lang="ja-JP" altLang="en-US" dirty="0" smtClean="0"/>
              <a:t>・定期的な指導者講習会の実施</a:t>
            </a:r>
            <a:endParaRPr lang="en-US" altLang="ja-JP" dirty="0" smtClean="0"/>
          </a:p>
          <a:p>
            <a:r>
              <a:rPr lang="ja-JP" altLang="en-US" dirty="0" smtClean="0"/>
              <a:t>・障害保険とか、お金の管理などの面倒な事務処理は一手に</a:t>
            </a:r>
            <a:r>
              <a:rPr lang="en-US" altLang="ja-JP" dirty="0" smtClean="0"/>
              <a:t>Ruby</a:t>
            </a:r>
            <a:r>
              <a:rPr lang="ja-JP" altLang="en-US" dirty="0" smtClean="0"/>
              <a:t>プロ少が引き受ける</a:t>
            </a:r>
            <a:endParaRPr lang="en-US" altLang="ja-JP" dirty="0" smtClean="0"/>
          </a:p>
          <a:p>
            <a:endParaRPr lang="en-US" altLang="ja-JP" dirty="0" smtClean="0"/>
          </a:p>
          <a:p>
            <a:r>
              <a:rPr lang="ja-JP" altLang="en-US" dirty="0" smtClean="0"/>
              <a:t>といったことを行い、各地域で特色を持ったプログラミング少年団を作っていきます。</a:t>
            </a:r>
            <a:endParaRPr lang="en-US" altLang="ja-JP" dirty="0" smtClean="0"/>
          </a:p>
          <a:p>
            <a:endParaRPr lang="en-US" altLang="ja-JP" dirty="0" smtClean="0"/>
          </a:p>
          <a:p>
            <a:r>
              <a:rPr lang="ja-JP" altLang="en-US" dirty="0" smtClean="0"/>
              <a:t>実際にプログラミング教室を行ってみてわかったのは、プログラミングを教えるときに初期費用も、運営費用もほとんどかかりません。大切なのは、こどもたちにプログラミングを教えたいという情熱です！</a:t>
            </a:r>
            <a:endParaRPr lang="en-US" altLang="ja-JP" dirty="0" smtClean="0"/>
          </a:p>
          <a:p>
            <a:endParaRPr lang="en-US" altLang="ja-JP" dirty="0" smtClean="0"/>
          </a:p>
          <a:p>
            <a:r>
              <a:rPr lang="ja-JP" altLang="en-US" dirty="0" smtClean="0"/>
              <a:t>ぜひ、私たちの地域でも実施したいという方がおられましたら、</a:t>
            </a:r>
            <a:r>
              <a:rPr lang="en-US" altLang="ja-JP" dirty="0" smtClean="0"/>
              <a:t>Facebook</a:t>
            </a:r>
            <a:r>
              <a:rPr lang="ja-JP" altLang="en-US" dirty="0" smtClean="0"/>
              <a:t>などで気軽に声をかけてください。</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最後に、</a:t>
            </a:r>
            <a:r>
              <a:rPr kumimoji="1" lang="en-US" altLang="ja-JP" dirty="0" smtClean="0"/>
              <a:t>Ruby</a:t>
            </a:r>
            <a:r>
              <a:rPr kumimoji="1" lang="ja-JP" altLang="en-US" dirty="0" smtClean="0"/>
              <a:t>は、問題を解決するための汎用的で強力なツールです。</a:t>
            </a:r>
            <a:endParaRPr kumimoji="1" lang="en-US" altLang="ja-JP" dirty="0" smtClean="0"/>
          </a:p>
          <a:p>
            <a:r>
              <a:rPr kumimoji="1" lang="ja-JP" altLang="en-US" dirty="0" smtClean="0"/>
              <a:t>私たちはこの最高のツールを子ども達に授けたい、という想いで今後も活動に取り組んでいきます。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以上です。ありがとうございました。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さて、早速ですが、小学生</a:t>
            </a:r>
            <a:r>
              <a:rPr lang="en-US" altLang="ja-JP" sz="1800" dirty="0" smtClean="0">
                <a:solidFill>
                  <a:schemeClr val="tx1"/>
                </a:solidFill>
              </a:rPr>
              <a:t>3</a:t>
            </a:r>
            <a:r>
              <a:rPr lang="ja-JP" altLang="en-US" sz="1800" dirty="0" smtClean="0">
                <a:solidFill>
                  <a:schemeClr val="tx1"/>
                </a:solidFill>
              </a:rPr>
              <a:t>年生から使える</a:t>
            </a:r>
            <a:r>
              <a:rPr lang="en-US" altLang="ja-JP" sz="1800" dirty="0" smtClean="0">
                <a:solidFill>
                  <a:schemeClr val="tx1"/>
                </a:solidFill>
              </a:rPr>
              <a:t>Ruby</a:t>
            </a:r>
            <a:r>
              <a:rPr lang="ja-JP" altLang="en-US" sz="1800" dirty="0" smtClean="0">
                <a:solidFill>
                  <a:schemeClr val="tx1"/>
                </a:solidFill>
              </a:rPr>
              <a:t>のビジュアルプログラミングエディタ「スモウルビー」と、</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indent="0" algn="l">
              <a:buNone/>
            </a:pPr>
            <a:r>
              <a:rPr lang="ja-JP" altLang="en-US" sz="1800" dirty="0" smtClean="0">
                <a:solidFill>
                  <a:schemeClr val="tx1"/>
                </a:solidFill>
              </a:rPr>
              <a:t>それを活用した任意団体「</a:t>
            </a:r>
            <a:r>
              <a:rPr lang="en-US" altLang="ja-JP" sz="1800" dirty="0" smtClean="0">
                <a:solidFill>
                  <a:schemeClr val="tx1"/>
                </a:solidFill>
              </a:rPr>
              <a:t>Ruby</a:t>
            </a:r>
            <a:r>
              <a:rPr lang="ja-JP" altLang="en-US" sz="1800" dirty="0" smtClean="0">
                <a:solidFill>
                  <a:schemeClr val="tx1"/>
                </a:solidFill>
              </a:rPr>
              <a:t>プログラミング少年団」について、</a:t>
            </a:r>
            <a:endParaRPr kumimoji="1" lang="ja-JP" altLang="en-US" sz="1800" dirty="0" smtClean="0">
              <a:solidFill>
                <a:schemeClr val="tx1"/>
              </a:solidFill>
            </a:endParaRP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Ruby</a:t>
            </a:r>
            <a:r>
              <a:rPr lang="ja-JP" altLang="en-US" baseline="0" dirty="0" smtClean="0"/>
              <a:t>プログラミング少年団</a:t>
            </a:r>
            <a:r>
              <a:rPr lang="en-US" altLang="ja-JP" baseline="0" dirty="0" smtClean="0"/>
              <a:t> </a:t>
            </a:r>
            <a:r>
              <a:rPr lang="ja-JP" altLang="en-US" baseline="0" dirty="0" smtClean="0"/>
              <a:t>団長の高尾が説明します。よろしくお願いします。</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私は、</a:t>
            </a:r>
            <a:endParaRPr lang="en-US" altLang="ja-JP" dirty="0" smtClean="0"/>
          </a:p>
          <a:p>
            <a:r>
              <a:rPr lang="ja-JP" altLang="en-US" dirty="0" smtClean="0"/>
              <a:t>小学</a:t>
            </a:r>
            <a:r>
              <a:rPr lang="en-US" altLang="ja-JP" dirty="0" smtClean="0"/>
              <a:t>3</a:t>
            </a:r>
            <a:r>
              <a:rPr lang="ja-JP" altLang="en-US" dirty="0" smtClean="0"/>
              <a:t>年生から使える</a:t>
            </a:r>
            <a:r>
              <a:rPr lang="en-US" altLang="ja-JP" dirty="0" smtClean="0"/>
              <a:t>Scratch</a:t>
            </a:r>
            <a:r>
              <a:rPr lang="ja-JP" altLang="en-US" dirty="0" smtClean="0"/>
              <a:t>プログラミング言語と、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Ruby</a:t>
            </a:r>
            <a:r>
              <a:rPr lang="ja-JP" altLang="en-US" dirty="0" smtClean="0"/>
              <a:t>を組み合わせた「スモウルビー」を作りました！</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それでは、実際にスモウルビーを見ていただきたいと思います！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さて、そのスモウルビーですが、</a:t>
            </a:r>
            <a:r>
              <a:rPr lang="en-US" altLang="ja-JP" dirty="0" smtClean="0"/>
              <a:t>Ruby</a:t>
            </a:r>
            <a:r>
              <a:rPr lang="ja-JP" altLang="en-US" dirty="0" smtClean="0"/>
              <a:t>アソシエーションさまの助成事業の支援を受けて、昨年の２月頃に公開できました。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すると、</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島根県松江市の全市立中学校で、</a:t>
            </a:r>
            <a:endParaRPr kumimoji="1" lang="en-US" altLang="ja-JP" dirty="0" smtClean="0"/>
          </a:p>
          <a:p>
            <a:r>
              <a:rPr kumimoji="1" lang="en-US" altLang="ja-JP" dirty="0" smtClean="0"/>
              <a:t>2016</a:t>
            </a:r>
            <a:r>
              <a:rPr kumimoji="1" lang="ja-JP" altLang="en-US" baseline="0" dirty="0" smtClean="0"/>
              <a:t>年度からスモウルビーを使って</a:t>
            </a:r>
            <a:r>
              <a:rPr kumimoji="1" lang="en-US" altLang="ja-JP" baseline="0" dirty="0" smtClean="0"/>
              <a:t>Ruby</a:t>
            </a:r>
            <a:r>
              <a:rPr kumimoji="1" lang="ja-JP" altLang="en-US" baseline="0" dirty="0" smtClean="0"/>
              <a:t>の授業が行われることになりました</a:t>
            </a:r>
            <a:r>
              <a:rPr kumimoji="1" lang="en-US" altLang="ja-JP" baseline="0" dirty="0" smtClean="0"/>
              <a:t> v</a:t>
            </a:r>
          </a:p>
          <a:p>
            <a:r>
              <a:rPr kumimoji="1" lang="ja-JP" altLang="en-US" baseline="0" dirty="0" smtClean="0"/>
              <a:t>近い将来、松江市内の</a:t>
            </a:r>
            <a:r>
              <a:rPr kumimoji="1" lang="en-US" altLang="ja-JP" baseline="0" dirty="0" smtClean="0"/>
              <a:t>91%</a:t>
            </a:r>
            <a:r>
              <a:rPr kumimoji="1" lang="ja-JP" altLang="en-US" baseline="0" dirty="0" smtClean="0"/>
              <a:t>もの子どもたちが、本質的に</a:t>
            </a:r>
            <a:r>
              <a:rPr kumimoji="1" lang="en-US" altLang="ja-JP" baseline="0" dirty="0" smtClean="0"/>
              <a:t>Ruby</a:t>
            </a:r>
            <a:r>
              <a:rPr kumimoji="1" lang="ja-JP" altLang="en-US" baseline="0" dirty="0" smtClean="0"/>
              <a:t>を知っていることになります。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そして、もうひとつの成果は、昨年の４月に私たちが</a:t>
            </a:r>
            <a:r>
              <a:rPr lang="en-US" altLang="ja-JP" dirty="0" smtClean="0"/>
              <a:t>Ruby</a:t>
            </a:r>
            <a:r>
              <a:rPr lang="ja-JP" altLang="en-US" dirty="0" smtClean="0"/>
              <a:t>プログラミング少年団という任意団体を作ったことです。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15/03/12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15/03/12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 Id="rId3"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889" y="-81000"/>
            <a:ext cx="6999111" cy="6858000"/>
          </a:xfrm>
          <a:prstGeom prst="rect">
            <a:avLst/>
          </a:prstGeom>
        </p:spPr>
      </p:pic>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KIDS,</a:t>
            </a:r>
            <a:br>
              <a:rPr kumimoji="1"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RUBY,</a:t>
            </a:r>
            <a:b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br>
            <a:r>
              <a:rPr lang="en-US" altLang="ja-JP" sz="11500" dirty="0" smtClean="0">
                <a:ln>
                  <a:solidFill>
                    <a:schemeClr val="bg1"/>
                  </a:solidFill>
                </a:ln>
                <a:solidFill>
                  <a:srgbClr val="FF6633"/>
                </a:solidFill>
                <a:effectLst>
                  <a:outerShdw blurRad="50800" dist="88900" dir="2700000" algn="tl" rotWithShape="0">
                    <a:prstClr val="black">
                      <a:alpha val="40000"/>
                    </a:prstClr>
                  </a:outerShdw>
                </a:effectLst>
                <a:latin typeface="Arial Black"/>
                <a:cs typeface="Arial Black"/>
              </a:rPr>
              <a:t>FUN!</a:t>
            </a:r>
            <a:endParaRPr kumimoji="1" lang="ja-JP" altLang="en-US" sz="11500" dirty="0">
              <a:ln>
                <a:solidFill>
                  <a:schemeClr val="bg1"/>
                </a:solidFill>
              </a:ln>
              <a:effectLst>
                <a:outerShdw blurRad="50800" dist="88900" dir="2700000" algn="tl" rotWithShape="0">
                  <a:prstClr val="black">
                    <a:alpha val="40000"/>
                  </a:prstClr>
                </a:outerShdw>
              </a:effectLst>
              <a:latin typeface="Arial Black"/>
              <a:cs typeface="Arial Black"/>
            </a:endParaRPr>
          </a:p>
        </p:txBody>
      </p:sp>
      <p:sp>
        <p:nvSpPr>
          <p:cNvPr id="6" name="テキスト ボックス 5"/>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団長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第７回フクオカ</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大賞</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 2015/3/10</a:t>
            </a:r>
            <a:endParaRPr kumimoji="1" lang="ja-JP" altLang="en-US" sz="1400" dirty="0">
              <a:effectLst>
                <a:outerShdw blurRad="50800" dist="38100" dir="2700000" algn="tl" rotWithShape="0">
                  <a:prstClr val="black">
                    <a:alpha val="40000"/>
                  </a:prstClr>
                </a:outerShdw>
              </a:effectLst>
            </a:endParaRPr>
          </a:p>
        </p:txBody>
      </p:sp>
      <p:sp>
        <p:nvSpPr>
          <p:cNvPr id="7" name="テキスト ボックス 6"/>
          <p:cNvSpPr txBox="1"/>
          <p:nvPr/>
        </p:nvSpPr>
        <p:spPr>
          <a:xfrm rot="2111374">
            <a:off x="5885327" y="176654"/>
            <a:ext cx="4887458" cy="830997"/>
          </a:xfrm>
          <a:prstGeom prst="rect">
            <a:avLst/>
          </a:prstGeom>
          <a:solidFill>
            <a:srgbClr val="FF0000"/>
          </a:solidFill>
          <a:ln w="76200" cmpd="sng">
            <a:solidFill>
              <a:schemeClr val="accent4"/>
            </a:solidFill>
          </a:ln>
        </p:spPr>
        <p:txBody>
          <a:bodyPr wrap="square" rtlCol="0">
            <a:spAutoFit/>
          </a:bodyPr>
          <a:lstStyle/>
          <a:p>
            <a:pPr algn="ctr"/>
            <a:r>
              <a:rPr kumimoji="1" lang="en-US" altLang="ja-JP" sz="1600" dirty="0" smtClean="0">
                <a:latin typeface="Arial Black"/>
                <a:cs typeface="Arial Black"/>
              </a:rPr>
              <a:t>7</a:t>
            </a:r>
            <a:r>
              <a:rPr kumimoji="1" lang="en-US" altLang="ja-JP" sz="1600" baseline="30000" dirty="0" smtClean="0">
                <a:latin typeface="Arial Black"/>
                <a:cs typeface="Arial Black"/>
              </a:rPr>
              <a:t>th</a:t>
            </a:r>
            <a:r>
              <a:rPr kumimoji="1" lang="en-US" altLang="ja-JP" sz="1600" dirty="0" smtClean="0">
                <a:latin typeface="Arial Black"/>
                <a:cs typeface="Arial Black"/>
              </a:rPr>
              <a:t> </a:t>
            </a:r>
            <a:endParaRPr kumimoji="1" lang="en-US" altLang="ja-JP" sz="2000" dirty="0" smtClean="0">
              <a:latin typeface="Arial Black"/>
              <a:cs typeface="Arial Black"/>
            </a:endParaRPr>
          </a:p>
          <a:p>
            <a:pPr algn="ctr"/>
            <a:r>
              <a:rPr kumimoji="1" lang="en-US" altLang="ja-JP" sz="1600" dirty="0" smtClean="0">
                <a:latin typeface="Arial Black"/>
                <a:cs typeface="Arial Black"/>
              </a:rPr>
              <a:t>Fukuoka</a:t>
            </a:r>
            <a:endParaRPr kumimoji="1" lang="en-US" altLang="ja-JP" sz="2000" dirty="0" smtClean="0">
              <a:latin typeface="Arial Black"/>
              <a:cs typeface="Arial Black"/>
            </a:endParaRPr>
          </a:p>
          <a:p>
            <a:pPr algn="ctr"/>
            <a:r>
              <a:rPr kumimoji="1" lang="en-US" altLang="ja-JP" sz="1400" dirty="0" smtClean="0">
                <a:latin typeface="Arial Black"/>
                <a:cs typeface="Arial Black"/>
              </a:rPr>
              <a:t>Ruby Award Grand Prix</a:t>
            </a:r>
            <a:endParaRPr kumimoji="1" lang="ja-JP" altLang="en-US" sz="1400" dirty="0">
              <a:latin typeface="Arial Black"/>
              <a:cs typeface="Arial Black"/>
            </a:endParaRPr>
          </a:p>
        </p:txBody>
      </p:sp>
    </p:spTree>
    <p:extLst>
      <p:ext uri="{BB962C8B-B14F-4D97-AF65-F5344CB8AC3E}">
        <p14:creationId xmlns:p14="http://schemas.microsoft.com/office/powerpoint/2010/main" val="163295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92827"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386090"/>
          </a:xfrm>
          <a:prstGeom prst="rect">
            <a:avLst/>
          </a:prstGeom>
          <a:noFill/>
        </p:spPr>
        <p:txBody>
          <a:bodyPr wrap="square" rtlCol="0">
            <a:spAutoFit/>
          </a:bodyPr>
          <a:lstStyle/>
          <a:p>
            <a:r>
              <a:rPr lang="ja-JP" altLang="en-US" sz="6000" b="1" dirty="0" smtClean="0"/>
              <a:t>１</a:t>
            </a:r>
            <a:r>
              <a:rPr lang="ja-JP" altLang="en-US" sz="6000" b="1" dirty="0" smtClean="0">
                <a:solidFill>
                  <a:srgbClr val="000000"/>
                </a:solidFill>
              </a:rPr>
              <a:t>日</a:t>
            </a:r>
            <a:r>
              <a:rPr lang="en-US" altLang="ja-JP" sz="6000" b="1" dirty="0" smtClean="0">
                <a:solidFill>
                  <a:srgbClr val="000000"/>
                </a:solidFill>
                <a:latin typeface="Arial Black"/>
                <a:cs typeface="Arial Black"/>
              </a:rPr>
              <a:t>Ruby</a:t>
            </a:r>
          </a:p>
          <a:p>
            <a:r>
              <a:rPr lang="ja-JP" altLang="en-US" sz="6000" b="1" dirty="0" smtClean="0"/>
              <a:t>プログラミング体験</a:t>
            </a:r>
            <a:endParaRPr lang="en-US" altLang="ja-JP" sz="6000" b="1" dirty="0" smtClean="0"/>
          </a:p>
          <a:p>
            <a:r>
              <a:rPr lang="ja-JP" altLang="en-US" sz="4800" b="1" dirty="0" smtClean="0">
                <a:solidFill>
                  <a:srgbClr val="000000"/>
                </a:solidFill>
              </a:rPr>
              <a:t>（</a:t>
            </a:r>
            <a:r>
              <a:rPr lang="en-US" altLang="ja-JP" sz="4800" b="1" dirty="0" smtClean="0">
                <a:solidFill>
                  <a:srgbClr val="000000"/>
                </a:solidFill>
              </a:rPr>
              <a:t>2014</a:t>
            </a:r>
            <a:r>
              <a:rPr lang="ja-JP" altLang="en-US" sz="4800" b="1" dirty="0" smtClean="0">
                <a:solidFill>
                  <a:srgbClr val="000000"/>
                </a:solidFill>
              </a:rPr>
              <a:t>年</a:t>
            </a:r>
            <a:r>
              <a:rPr lang="en-US" altLang="ja-JP" sz="4800" b="1" dirty="0" smtClean="0">
                <a:solidFill>
                  <a:srgbClr val="000000"/>
                </a:solidFill>
              </a:rPr>
              <a:t>5</a:t>
            </a:r>
            <a:r>
              <a:rPr lang="ja-JP" altLang="en-US" sz="4800" b="1" dirty="0" smtClean="0">
                <a:solidFill>
                  <a:srgbClr val="000000"/>
                </a:solidFill>
              </a:rPr>
              <a:t>月</a:t>
            </a:r>
            <a:r>
              <a:rPr lang="en-US" altLang="ja-JP" sz="4800" b="1" dirty="0" smtClean="0">
                <a:solidFill>
                  <a:srgbClr val="000000"/>
                </a:solidFill>
              </a:rPr>
              <a:t>〜</a:t>
            </a:r>
            <a:r>
              <a:rPr lang="ja-JP" altLang="en-US" sz="4800" b="1" dirty="0" smtClean="0">
                <a:solidFill>
                  <a:srgbClr val="000000"/>
                </a:solidFill>
              </a:rPr>
              <a:t>）</a:t>
            </a:r>
            <a:endParaRPr lang="en-US" altLang="ja-JP" sz="4800" b="1" dirty="0">
              <a:solidFill>
                <a:srgbClr val="000000"/>
              </a:solidFill>
            </a:endParaRPr>
          </a:p>
          <a:p>
            <a:r>
              <a:rPr lang="en-US" altLang="ja-JP" sz="3200" b="1" dirty="0" smtClean="0">
                <a:solidFill>
                  <a:srgbClr val="FF6432"/>
                </a:solidFill>
              </a:rPr>
              <a:t> </a:t>
            </a:r>
            <a:r>
              <a:rPr lang="en-US" altLang="ja-JP" sz="8000" b="1" dirty="0" smtClean="0">
                <a:solidFill>
                  <a:srgbClr val="FF6432"/>
                </a:solidFill>
              </a:rPr>
              <a:t> </a:t>
            </a:r>
            <a:endParaRPr lang="en-US" altLang="ja-JP" sz="4800" b="1" dirty="0" smtClean="0">
              <a:solidFill>
                <a:srgbClr val="FF6432"/>
              </a:solidFill>
            </a:endParaRPr>
          </a:p>
          <a:p>
            <a:pPr algn="r"/>
            <a:r>
              <a:rPr lang="ja-JP" altLang="en-US" sz="4400" b="1" dirty="0"/>
              <a:t>毎月第３</a:t>
            </a:r>
            <a:r>
              <a:rPr lang="ja-JP" altLang="en-US" sz="4400" b="1" dirty="0" smtClean="0"/>
              <a:t>日曜日</a:t>
            </a:r>
          </a:p>
          <a:p>
            <a:pPr algn="r"/>
            <a:r>
              <a:rPr lang="ja-JP" altLang="en-US" sz="4400" b="1" dirty="0" smtClean="0">
                <a:solidFill>
                  <a:srgbClr val="FF6432"/>
                </a:solidFill>
              </a:rPr>
              <a:t>しまね家庭の日＝家族限定</a:t>
            </a:r>
            <a:endParaRPr lang="en-US" altLang="ja-JP" sz="4800" b="1" dirty="0" smtClean="0">
              <a:solidFill>
                <a:srgbClr val="FF6432"/>
              </a:solidFill>
            </a:endParaRPr>
          </a:p>
        </p:txBody>
      </p:sp>
    </p:spTree>
    <p:extLst>
      <p:ext uri="{BB962C8B-B14F-4D97-AF65-F5344CB8AC3E}">
        <p14:creationId xmlns:p14="http://schemas.microsoft.com/office/powerpoint/2010/main" val="379366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8000" y="-126000"/>
            <a:ext cx="9450000" cy="7155000"/>
            <a:chOff x="-1692000" y="536891"/>
            <a:chExt cx="9153000" cy="6870109"/>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0" y="536891"/>
              <a:ext cx="9144000" cy="6858000"/>
            </a:xfrm>
            <a:prstGeom prst="rect">
              <a:avLst/>
            </a:prstGeom>
          </p:spPr>
        </p:pic>
        <p:sp>
          <p:nvSpPr>
            <p:cNvPr id="4" name="正方形/長方形 3"/>
            <p:cNvSpPr/>
            <p:nvPr/>
          </p:nvSpPr>
          <p:spPr>
            <a:xfrm>
              <a:off x="-1692000" y="549000"/>
              <a:ext cx="9144000" cy="6858000"/>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5324535"/>
          </a:xfrm>
          <a:prstGeom prst="rect">
            <a:avLst/>
          </a:prstGeom>
          <a:noFill/>
        </p:spPr>
        <p:txBody>
          <a:bodyPr wrap="square" rtlCol="0">
            <a:spAutoFit/>
          </a:bodyPr>
          <a:lstStyle/>
          <a:p>
            <a:r>
              <a:rPr lang="ja-JP" altLang="en-US" sz="4800" b="1" dirty="0" smtClean="0">
                <a:solidFill>
                  <a:srgbClr val="FF6432"/>
                </a:solidFill>
              </a:rPr>
              <a:t>プ</a:t>
            </a:r>
            <a:r>
              <a:rPr lang="ja-JP" altLang="en-US" sz="4800" b="1" dirty="0" smtClean="0">
                <a:solidFill>
                  <a:srgbClr val="000000"/>
                </a:solidFill>
              </a:rPr>
              <a:t>ログラミング</a:t>
            </a:r>
            <a:r>
              <a:rPr lang="ja-JP" altLang="en-US" sz="4800" b="1" dirty="0" smtClean="0"/>
              <a:t>道場</a:t>
            </a:r>
            <a:r>
              <a:rPr lang="en-US" altLang="ja-JP" sz="4800" b="1" dirty="0" smtClean="0"/>
              <a:t> </a:t>
            </a:r>
            <a:r>
              <a:rPr lang="ja-JP" altLang="en-US" sz="4800" b="1" dirty="0" smtClean="0"/>
              <a:t>松江</a:t>
            </a:r>
            <a:endParaRPr lang="en-US" altLang="ja-JP" sz="4800" b="1" dirty="0"/>
          </a:p>
          <a:p>
            <a:r>
              <a:rPr lang="en-US" altLang="ja-JP" sz="4000" b="1" dirty="0" err="1" smtClean="0">
                <a:solidFill>
                  <a:schemeClr val="tx1">
                    <a:lumMod val="50000"/>
                    <a:lumOff val="50000"/>
                  </a:schemeClr>
                </a:solidFill>
                <a:latin typeface="Arial Black"/>
                <a:cs typeface="Arial Black"/>
              </a:rPr>
              <a:t>ProgShouDojo</a:t>
            </a:r>
            <a:endParaRPr lang="en-US" altLang="ja-JP" sz="4000" b="1" dirty="0" smtClean="0">
              <a:solidFill>
                <a:schemeClr val="tx1">
                  <a:lumMod val="50000"/>
                  <a:lumOff val="50000"/>
                </a:schemeClr>
              </a:solidFill>
              <a:latin typeface="Arial Black"/>
              <a:cs typeface="Arial Black"/>
            </a:endParaRPr>
          </a:p>
          <a:p>
            <a:r>
              <a:rPr lang="ja-JP" altLang="en-US" sz="3600" b="1" dirty="0" smtClean="0"/>
              <a:t>（</a:t>
            </a:r>
            <a:r>
              <a:rPr lang="en-US" altLang="ja-JP" sz="3600" b="1" dirty="0" smtClean="0"/>
              <a:t>2014</a:t>
            </a:r>
            <a:r>
              <a:rPr lang="ja-JP" altLang="en-US" sz="3600" b="1" dirty="0" smtClean="0"/>
              <a:t>年</a:t>
            </a:r>
            <a:r>
              <a:rPr lang="en-US" altLang="ja-JP" sz="3600" b="1" dirty="0" smtClean="0"/>
              <a:t>10</a:t>
            </a:r>
            <a:r>
              <a:rPr lang="ja-JP" altLang="en-US" sz="3600" b="1" dirty="0" smtClean="0"/>
              <a:t>月</a:t>
            </a:r>
            <a:r>
              <a:rPr lang="en-US" altLang="ja-JP" sz="3600" b="1" dirty="0" smtClean="0"/>
              <a:t>〜</a:t>
            </a:r>
            <a:r>
              <a:rPr lang="ja-JP" altLang="en-US" sz="3600" b="1" dirty="0" smtClean="0"/>
              <a:t>）</a:t>
            </a:r>
            <a:endParaRPr lang="en-US" altLang="ja-JP" sz="3600" b="1" dirty="0" smtClean="0"/>
          </a:p>
          <a:p>
            <a:endParaRPr lang="en-US" altLang="ja-JP" sz="3600" b="1" dirty="0"/>
          </a:p>
          <a:p>
            <a:endParaRPr lang="en-US" altLang="ja-JP" sz="3600" b="1" dirty="0" smtClean="0"/>
          </a:p>
          <a:p>
            <a:endParaRPr lang="en-US" altLang="ja-JP" sz="3600" b="1" dirty="0"/>
          </a:p>
          <a:p>
            <a:pPr algn="r"/>
            <a:r>
              <a:rPr lang="ja-JP" altLang="en-US" sz="3600" b="1" dirty="0" smtClean="0"/>
              <a:t>毎月一回</a:t>
            </a:r>
            <a:endParaRPr lang="en-US" altLang="ja-JP" sz="3600" b="1" dirty="0" smtClean="0"/>
          </a:p>
          <a:p>
            <a:pPr algn="r"/>
            <a:r>
              <a:rPr lang="ja-JP" altLang="en-US" sz="3600" b="1" dirty="0" smtClean="0">
                <a:solidFill>
                  <a:srgbClr val="FF6432"/>
                </a:solidFill>
              </a:rPr>
              <a:t>ステップアップするための</a:t>
            </a:r>
            <a:endParaRPr lang="en-US" altLang="ja-JP" sz="3600" b="1" dirty="0" smtClean="0">
              <a:solidFill>
                <a:srgbClr val="FF6432"/>
              </a:solidFill>
            </a:endParaRPr>
          </a:p>
          <a:p>
            <a:pPr algn="r"/>
            <a:r>
              <a:rPr lang="ja-JP" altLang="en-US" sz="3600" b="1" dirty="0" smtClean="0">
                <a:solidFill>
                  <a:srgbClr val="FF6432"/>
                </a:solidFill>
              </a:rPr>
              <a:t>無料のプログラミング教室</a:t>
            </a:r>
            <a:endParaRPr lang="en-US" altLang="ja-JP" sz="3600" b="1" dirty="0" smtClean="0">
              <a:solidFill>
                <a:srgbClr val="FF6432"/>
              </a:solidFill>
            </a:endParaRPr>
          </a:p>
        </p:txBody>
      </p:sp>
    </p:spTree>
    <p:extLst>
      <p:ext uri="{BB962C8B-B14F-4D97-AF65-F5344CB8AC3E}">
        <p14:creationId xmlns:p14="http://schemas.microsoft.com/office/powerpoint/2010/main" val="25163374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1224000"/>
            <a:ext cx="7424738" cy="2123658"/>
          </a:xfrm>
          <a:prstGeom prst="rect">
            <a:avLst/>
          </a:prstGeom>
          <a:noFill/>
        </p:spPr>
        <p:txBody>
          <a:bodyPr wrap="square" rtlCol="0">
            <a:spAutoFit/>
          </a:bodyPr>
          <a:lstStyle/>
          <a:p>
            <a:r>
              <a:rPr lang="en-US" altLang="ja-JP" sz="4400" b="1" dirty="0" smtClean="0">
                <a:latin typeface="Arial Black"/>
                <a:cs typeface="Arial Black"/>
              </a:rPr>
              <a:t>Ruby</a:t>
            </a:r>
            <a:r>
              <a:rPr lang="ja-JP" altLang="en-US" sz="4400" b="1" dirty="0" smtClean="0"/>
              <a:t>プログラミング少年団</a:t>
            </a:r>
            <a:endParaRPr lang="en-US" altLang="ja-JP" sz="4400" b="1" dirty="0" smtClean="0"/>
          </a:p>
          <a:p>
            <a:r>
              <a:rPr lang="ja-JP" altLang="en-US" sz="4400" b="1" dirty="0" smtClean="0">
                <a:solidFill>
                  <a:srgbClr val="FF6432"/>
                </a:solidFill>
              </a:rPr>
              <a:t>＝</a:t>
            </a:r>
            <a:r>
              <a:rPr lang="en-US" altLang="ja-JP" sz="4400" b="1" dirty="0" smtClean="0"/>
              <a:t>  </a:t>
            </a:r>
            <a:r>
              <a:rPr lang="en-US" altLang="ja-JP" sz="4400" b="1" dirty="0" smtClean="0">
                <a:solidFill>
                  <a:srgbClr val="000000"/>
                </a:solidFill>
                <a:latin typeface="Arial Black"/>
                <a:cs typeface="Arial Black"/>
              </a:rPr>
              <a:t>Ruby</a:t>
            </a:r>
            <a:r>
              <a:rPr lang="ja-JP" altLang="en-US" sz="4400" b="1" dirty="0">
                <a:solidFill>
                  <a:srgbClr val="000000"/>
                </a:solidFill>
              </a:rPr>
              <a:t>を対象と</a:t>
            </a:r>
            <a:r>
              <a:rPr lang="ja-JP" altLang="en-US" sz="4400" b="1" dirty="0" smtClean="0">
                <a:solidFill>
                  <a:srgbClr val="000000"/>
                </a:solidFill>
              </a:rPr>
              <a:t>した</a:t>
            </a:r>
            <a:endParaRPr lang="en-US" altLang="ja-JP" sz="4400" b="1" dirty="0" smtClean="0">
              <a:solidFill>
                <a:srgbClr val="000000"/>
              </a:solidFill>
            </a:endParaRPr>
          </a:p>
          <a:p>
            <a:r>
              <a:rPr lang="ja-JP" altLang="ja-JP" sz="4400" b="1" dirty="0">
                <a:solidFill>
                  <a:srgbClr val="000000"/>
                </a:solidFill>
              </a:rPr>
              <a:t>　</a:t>
            </a:r>
            <a:r>
              <a:rPr lang="ja-JP" altLang="en-US" sz="4400" b="1" dirty="0" smtClean="0">
                <a:solidFill>
                  <a:srgbClr val="000000"/>
                </a:solidFill>
              </a:rPr>
              <a:t>　　　　</a:t>
            </a:r>
            <a:r>
              <a:rPr lang="ja-JP" altLang="en-US" sz="4400" b="1" dirty="0" smtClean="0">
                <a:solidFill>
                  <a:srgbClr val="FF6432"/>
                </a:solidFill>
              </a:rPr>
              <a:t>スポーツ少年団</a:t>
            </a:r>
            <a:endParaRPr lang="en-US" altLang="ja-JP" sz="4400" b="1" dirty="0">
              <a:solidFill>
                <a:srgbClr val="FF6432"/>
              </a:solidFill>
            </a:endParaRPr>
          </a:p>
        </p:txBody>
      </p:sp>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62" y="3789000"/>
            <a:ext cx="7451005" cy="2115000"/>
          </a:xfrm>
          <a:prstGeom prst="rect">
            <a:avLst/>
          </a:prstGeom>
        </p:spPr>
      </p:pic>
    </p:spTree>
    <p:extLst>
      <p:ext uri="{BB962C8B-B14F-4D97-AF65-F5344CB8AC3E}">
        <p14:creationId xmlns:p14="http://schemas.microsoft.com/office/powerpoint/2010/main" val="901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5-01-15 20.1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00" y="279000"/>
            <a:ext cx="14775185" cy="4194000"/>
          </a:xfrm>
          <a:prstGeom prst="rect">
            <a:avLst/>
          </a:prstGeom>
        </p:spPr>
      </p:pic>
      <p:sp>
        <p:nvSpPr>
          <p:cNvPr id="5" name="テキスト ボックス 4"/>
          <p:cNvSpPr txBox="1"/>
          <p:nvPr/>
        </p:nvSpPr>
        <p:spPr>
          <a:xfrm>
            <a:off x="792162" y="4455342"/>
            <a:ext cx="7380287" cy="1200329"/>
          </a:xfrm>
          <a:prstGeom prst="rect">
            <a:avLst/>
          </a:prstGeom>
          <a:noFill/>
        </p:spPr>
        <p:txBody>
          <a:bodyPr wrap="square" rtlCol="0">
            <a:spAutoFit/>
          </a:bodyPr>
          <a:lstStyle/>
          <a:p>
            <a:r>
              <a:rPr lang="ja-JP" altLang="en-US" sz="3600" b="1" dirty="0" smtClean="0"/>
              <a:t>昭和</a:t>
            </a:r>
            <a:r>
              <a:rPr lang="en-US" altLang="ja-JP" sz="3600" b="1" dirty="0" smtClean="0"/>
              <a:t>37</a:t>
            </a:r>
            <a:r>
              <a:rPr lang="ja-JP" altLang="en-US" sz="3600" b="1" dirty="0" smtClean="0"/>
              <a:t>年創設、平成</a:t>
            </a:r>
            <a:r>
              <a:rPr lang="en-US" altLang="ja-JP" sz="3600" b="1" dirty="0" smtClean="0"/>
              <a:t>24</a:t>
            </a:r>
            <a:r>
              <a:rPr lang="ja-JP" altLang="en-US" sz="3600" b="1" dirty="0" smtClean="0"/>
              <a:t>年に</a:t>
            </a:r>
            <a:r>
              <a:rPr lang="en-US" altLang="ja-JP" sz="3600" b="1" dirty="0" smtClean="0"/>
              <a:t>50</a:t>
            </a:r>
            <a:r>
              <a:rPr lang="ja-JP" altLang="en-US" sz="3600" b="1" dirty="0" smtClean="0"/>
              <a:t>周年</a:t>
            </a:r>
            <a:endParaRPr lang="en-US" altLang="ja-JP" sz="3600" b="1" dirty="0" smtClean="0"/>
          </a:p>
          <a:p>
            <a:r>
              <a:rPr lang="en-US" altLang="ja-JP" sz="3600" b="1" dirty="0" smtClean="0"/>
              <a:t>3</a:t>
            </a:r>
            <a:r>
              <a:rPr lang="ja-JP" altLang="en-US" sz="3600" b="1" dirty="0" smtClean="0"/>
              <a:t>万</a:t>
            </a:r>
            <a:r>
              <a:rPr lang="en-US" altLang="ja-JP" sz="3600" b="1" dirty="0" smtClean="0"/>
              <a:t>5</a:t>
            </a:r>
            <a:r>
              <a:rPr lang="ja-JP" altLang="en-US" sz="3600" b="1" dirty="0" smtClean="0"/>
              <a:t>千団体、</a:t>
            </a:r>
            <a:r>
              <a:rPr lang="en-US" altLang="ja-JP" sz="3600" b="1" dirty="0" smtClean="0"/>
              <a:t>78</a:t>
            </a:r>
            <a:r>
              <a:rPr lang="ja-JP" altLang="en-US" sz="3600" b="1" dirty="0" smtClean="0"/>
              <a:t>万人</a:t>
            </a:r>
            <a:endParaRPr lang="en-US" altLang="ja-JP" sz="3600" b="1" dirty="0"/>
          </a:p>
        </p:txBody>
      </p:sp>
    </p:spTree>
    <p:extLst>
      <p:ext uri="{BB962C8B-B14F-4D97-AF65-F5344CB8AC3E}">
        <p14:creationId xmlns:p14="http://schemas.microsoft.com/office/powerpoint/2010/main" val="4012008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3">
            <a:extLst>
              <a:ext uri="{28A0092B-C50C-407E-A947-70E740481C1C}">
                <a14:useLocalDpi xmlns:a14="http://schemas.microsoft.com/office/drawing/2010/main" val="0"/>
              </a:ext>
            </a:extLst>
          </a:blip>
          <a:srcRect l="14434" t="61008" r="69680" b="23864"/>
          <a:stretch/>
        </p:blipFill>
        <p:spPr>
          <a:xfrm>
            <a:off x="0" y="-531000"/>
            <a:ext cx="11377221" cy="8692261"/>
          </a:xfrm>
          <a:prstGeom prst="rect">
            <a:avLst/>
          </a:prstGeom>
        </p:spPr>
      </p:pic>
      <p:sp>
        <p:nvSpPr>
          <p:cNvPr id="17" name="正方形/長方形 16"/>
          <p:cNvSpPr/>
          <p:nvPr/>
        </p:nvSpPr>
        <p:spPr>
          <a:xfrm>
            <a:off x="805070" y="6193113"/>
            <a:ext cx="8820000" cy="430887"/>
          </a:xfrm>
          <a:prstGeom prst="rect">
            <a:avLst/>
          </a:prstGeom>
        </p:spPr>
        <p:txBody>
          <a:bodyPr wrap="square">
            <a:spAutoFit/>
          </a:bodyPr>
          <a:lstStyle/>
          <a:p>
            <a:r>
              <a:rPr lang="ja-JP" altLang="en-US" sz="1050" dirty="0" smtClean="0"/>
              <a:t>http</a:t>
            </a:r>
            <a:r>
              <a:rPr lang="ja-JP" altLang="en-US" sz="1050" dirty="0"/>
              <a:t>://en.wikipedia.org/wiki/File:Japan_location_map_with_side_map_of_the_Ryukyu_Islands.</a:t>
            </a:r>
            <a:r>
              <a:rPr lang="ja-JP" altLang="en-US" sz="1050" dirty="0" smtClean="0"/>
              <a:t>svg </a:t>
            </a:r>
            <a:r>
              <a:rPr lang="en-US" altLang="ja-JP" sz="1050" dirty="0" smtClean="0"/>
              <a:t>: </a:t>
            </a:r>
            <a:r>
              <a:rPr lang="en-US" altLang="ja-JP" sz="1050" dirty="0"/>
              <a:t>Maximilian Dörrbecker (Chumwa) CC-BY-SA </a:t>
            </a:r>
            <a:r>
              <a:rPr lang="en-US" altLang="ja-JP" sz="1050" dirty="0" err="1"/>
              <a:t>3.0CC</a:t>
            </a:r>
            <a:r>
              <a:rPr lang="en-US" altLang="ja-JP" sz="1050" dirty="0"/>
              <a:t> by SA</a:t>
            </a:r>
            <a:endParaRPr lang="ja-JP" altLang="en-US" sz="1050" dirty="0"/>
          </a:p>
        </p:txBody>
      </p:sp>
      <p:sp>
        <p:nvSpPr>
          <p:cNvPr id="11" name="フリーフォーム 1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1270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 name="円/楕円 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2400" dirty="0" smtClean="0"/>
              <a:t>体験</a:t>
            </a:r>
            <a:endParaRPr kumimoji="1" lang="ja-JP" altLang="en-US" sz="2400" dirty="0"/>
          </a:p>
        </p:txBody>
      </p:sp>
      <p:sp>
        <p:nvSpPr>
          <p:cNvPr id="7" name="円/楕円 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ja-JP" altLang="en-US" sz="3200" dirty="0" smtClean="0"/>
              <a:t>合宿</a:t>
            </a:r>
            <a:endParaRPr kumimoji="1" lang="ja-JP" altLang="en-US" sz="3200" dirty="0"/>
          </a:p>
        </p:txBody>
      </p:sp>
      <p:sp>
        <p:nvSpPr>
          <p:cNvPr id="8" name="円/楕円 7"/>
          <p:cNvSpPr/>
          <p:nvPr/>
        </p:nvSpPr>
        <p:spPr>
          <a:xfrm>
            <a:off x="5112000" y="3654000"/>
            <a:ext cx="1620000" cy="152830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kumimoji="1" lang="ja-JP" altLang="en-US" sz="4400" dirty="0" smtClean="0"/>
              <a:t>道場</a:t>
            </a:r>
            <a:endParaRPr kumimoji="1" lang="en-US" altLang="ja-JP" sz="4400" dirty="0" smtClean="0"/>
          </a:p>
        </p:txBody>
      </p:sp>
      <p:sp>
        <p:nvSpPr>
          <p:cNvPr id="9" name="円/楕円 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ja-JP" altLang="en-US" sz="5400" dirty="0" smtClean="0"/>
              <a:t>大会</a:t>
            </a:r>
            <a:endParaRPr kumimoji="1" lang="en-US" altLang="ja-JP" sz="3200" dirty="0" smtClean="0"/>
          </a:p>
        </p:txBody>
      </p:sp>
      <p:sp>
        <p:nvSpPr>
          <p:cNvPr id="13" name="テキスト ボックス 12"/>
          <p:cNvSpPr txBox="1"/>
          <p:nvPr/>
        </p:nvSpPr>
        <p:spPr>
          <a:xfrm>
            <a:off x="747712" y="774000"/>
            <a:ext cx="7424738" cy="923330"/>
          </a:xfrm>
          <a:prstGeom prst="rect">
            <a:avLst/>
          </a:prstGeom>
          <a:noFill/>
        </p:spPr>
        <p:txBody>
          <a:bodyPr wrap="square" rtlCol="0">
            <a:spAutoFit/>
          </a:bodyPr>
          <a:lstStyle/>
          <a:p>
            <a:r>
              <a:rPr lang="en-US" altLang="ja-JP" sz="5400" b="1" dirty="0" smtClean="0">
                <a:latin typeface="Arial Black"/>
                <a:cs typeface="Arial Black"/>
              </a:rPr>
              <a:t>Ruby</a:t>
            </a:r>
            <a:r>
              <a:rPr lang="ja-JP" altLang="en-US" sz="4400" b="1" dirty="0" smtClean="0"/>
              <a:t>プロ少</a:t>
            </a:r>
            <a:endParaRPr lang="en-US" altLang="ja-JP" sz="4400" b="1" dirty="0">
              <a:solidFill>
                <a:srgbClr val="FF6432"/>
              </a:solidFill>
            </a:endParaRPr>
          </a:p>
        </p:txBody>
      </p:sp>
      <p:sp>
        <p:nvSpPr>
          <p:cNvPr id="18" name="テキスト ボックス 17"/>
          <p:cNvSpPr txBox="1"/>
          <p:nvPr/>
        </p:nvSpPr>
        <p:spPr>
          <a:xfrm>
            <a:off x="1557000" y="4779224"/>
            <a:ext cx="3285000" cy="584776"/>
          </a:xfrm>
          <a:prstGeom prst="rect">
            <a:avLst/>
          </a:prstGeom>
          <a:noFill/>
        </p:spPr>
        <p:txBody>
          <a:bodyPr wrap="square" rtlCol="0">
            <a:spAutoFit/>
          </a:bodyPr>
          <a:lstStyle/>
          <a:p>
            <a:r>
              <a:rPr lang="en-US" altLang="ja-JP" sz="3200" b="1" dirty="0" smtClean="0">
                <a:latin typeface="+mn-ea"/>
              </a:rPr>
              <a:t>2015</a:t>
            </a:r>
            <a:r>
              <a:rPr lang="ja-JP" altLang="en-US" sz="3200" b="1" dirty="0" smtClean="0">
                <a:latin typeface="+mn-ea"/>
              </a:rPr>
              <a:t>年</a:t>
            </a:r>
            <a:r>
              <a:rPr lang="en-US" altLang="ja-JP" sz="3200" b="1" dirty="0" smtClean="0">
                <a:latin typeface="+mn-ea"/>
              </a:rPr>
              <a:t>8</a:t>
            </a:r>
            <a:r>
              <a:rPr lang="ja-JP" altLang="en-US" sz="3200" b="1" dirty="0" smtClean="0">
                <a:latin typeface="+mn-ea"/>
              </a:rPr>
              <a:t>月予定</a:t>
            </a:r>
            <a:endParaRPr lang="en-US" altLang="ja-JP" sz="4000" b="1" dirty="0" smtClean="0">
              <a:solidFill>
                <a:srgbClr val="FF6432"/>
              </a:solidFill>
              <a:latin typeface="+mn-ea"/>
            </a:endParaRPr>
          </a:p>
        </p:txBody>
      </p:sp>
      <p:sp>
        <p:nvSpPr>
          <p:cNvPr id="19" name="テキスト ボックス 18"/>
          <p:cNvSpPr txBox="1"/>
          <p:nvPr/>
        </p:nvSpPr>
        <p:spPr>
          <a:xfrm>
            <a:off x="7092000" y="1674000"/>
            <a:ext cx="3285000" cy="584776"/>
          </a:xfrm>
          <a:prstGeom prst="rect">
            <a:avLst/>
          </a:prstGeom>
          <a:noFill/>
        </p:spPr>
        <p:txBody>
          <a:bodyPr wrap="square" rtlCol="0">
            <a:spAutoFit/>
          </a:bodyPr>
          <a:lstStyle/>
          <a:p>
            <a:r>
              <a:rPr lang="en-US" altLang="ja-JP" sz="3200" b="1" dirty="0" smtClean="0">
                <a:latin typeface="+mn-ea"/>
              </a:rPr>
              <a:t>2016</a:t>
            </a:r>
            <a:r>
              <a:rPr lang="ja-JP" altLang="en-US" sz="3200" b="1" dirty="0" smtClean="0">
                <a:latin typeface="+mn-ea"/>
              </a:rPr>
              <a:t>年</a:t>
            </a:r>
            <a:r>
              <a:rPr lang="en-US" altLang="ja-JP" sz="3200" b="1" dirty="0" smtClean="0">
                <a:latin typeface="+mn-ea"/>
              </a:rPr>
              <a:t>3</a:t>
            </a:r>
            <a:r>
              <a:rPr lang="ja-JP" altLang="en-US" sz="3200" b="1" dirty="0" smtClean="0">
                <a:latin typeface="+mn-ea"/>
              </a:rPr>
              <a:t>月予定</a:t>
            </a:r>
            <a:endParaRPr lang="en-US" altLang="ja-JP" sz="4000" b="1" dirty="0" smtClean="0">
              <a:solidFill>
                <a:srgbClr val="FF6432"/>
              </a:solidFill>
              <a:latin typeface="+mn-ea"/>
            </a:endParaRPr>
          </a:p>
        </p:txBody>
      </p:sp>
    </p:spTree>
    <p:extLst>
      <p:ext uri="{BB962C8B-B14F-4D97-AF65-F5344CB8AC3E}">
        <p14:creationId xmlns:p14="http://schemas.microsoft.com/office/powerpoint/2010/main" val="816981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00" y="54001"/>
            <a:ext cx="7541099" cy="6804000"/>
          </a:xfrm>
          <a:prstGeom prst="rect">
            <a:avLst/>
          </a:prstGeom>
        </p:spPr>
      </p:pic>
      <p:sp>
        <p:nvSpPr>
          <p:cNvPr id="17" name="正方形/長方形 16"/>
          <p:cNvSpPr/>
          <p:nvPr/>
        </p:nvSpPr>
        <p:spPr>
          <a:xfrm>
            <a:off x="792163" y="6283113"/>
            <a:ext cx="8820000" cy="430887"/>
          </a:xfrm>
          <a:prstGeom prst="rect">
            <a:avLst/>
          </a:prstGeom>
        </p:spPr>
        <p:txBody>
          <a:bodyPr wrap="square">
            <a:spAutoFit/>
          </a:bodyPr>
          <a:lstStyle/>
          <a:p>
            <a:r>
              <a:rPr lang="ja-JP" altLang="en-US" sz="1050" dirty="0" smtClean="0"/>
              <a:t>http</a:t>
            </a:r>
            <a:r>
              <a:rPr lang="ja-JP" altLang="en-US" sz="1050" dirty="0"/>
              <a:t>://en.wikipedia.org/wiki/File:Japan_location_map_with_side_map_of_the_Ryukyu_Islands.</a:t>
            </a:r>
            <a:r>
              <a:rPr lang="ja-JP" altLang="en-US" sz="1050" dirty="0" smtClean="0"/>
              <a:t>svg </a:t>
            </a:r>
            <a:r>
              <a:rPr lang="en-US" altLang="ja-JP" sz="1050" dirty="0" smtClean="0"/>
              <a:t>: </a:t>
            </a:r>
            <a:r>
              <a:rPr lang="en-US" altLang="ja-JP" sz="1050" dirty="0"/>
              <a:t>Maximilian Dörrbecker (Chumwa) CC-BY-SA </a:t>
            </a:r>
            <a:r>
              <a:rPr lang="en-US" altLang="ja-JP" sz="1050" dirty="0" err="1"/>
              <a:t>3.0CC</a:t>
            </a:r>
            <a:r>
              <a:rPr lang="en-US" altLang="ja-JP" sz="1050" dirty="0"/>
              <a:t> by SA</a:t>
            </a:r>
            <a:endParaRPr lang="ja-JP" altLang="en-US" sz="1050" dirty="0"/>
          </a:p>
        </p:txBody>
      </p:sp>
      <p:grpSp>
        <p:nvGrpSpPr>
          <p:cNvPr id="3" name="図形グループ 2"/>
          <p:cNvGrpSpPr/>
          <p:nvPr/>
        </p:nvGrpSpPr>
        <p:grpSpPr>
          <a:xfrm>
            <a:off x="1872000" y="4464000"/>
            <a:ext cx="802446" cy="898301"/>
            <a:chOff x="2746800" y="267678"/>
            <a:chExt cx="4390200" cy="4914625"/>
          </a:xfrm>
        </p:grpSpPr>
        <p:sp>
          <p:nvSpPr>
            <p:cNvPr id="11" name="フリーフォーム 1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 name="円/楕円 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7" name="円/楕円 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8" name="円/楕円 7"/>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9" name="円/楕円 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18" name="図形グループ 17"/>
          <p:cNvGrpSpPr/>
          <p:nvPr/>
        </p:nvGrpSpPr>
        <p:grpSpPr>
          <a:xfrm>
            <a:off x="1384554" y="5229000"/>
            <a:ext cx="802446" cy="898301"/>
            <a:chOff x="2746800" y="267678"/>
            <a:chExt cx="4390200" cy="4914625"/>
          </a:xfrm>
        </p:grpSpPr>
        <p:sp>
          <p:nvSpPr>
            <p:cNvPr id="19" name="フリーフォーム 18"/>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 name="円/楕円 19"/>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21" name="円/楕円 20"/>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22" name="円/楕円 21"/>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23" name="円/楕円 22"/>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24" name="図形グループ 23"/>
          <p:cNvGrpSpPr/>
          <p:nvPr/>
        </p:nvGrpSpPr>
        <p:grpSpPr>
          <a:xfrm>
            <a:off x="3049554" y="4464000"/>
            <a:ext cx="802446" cy="898301"/>
            <a:chOff x="2746800" y="267678"/>
            <a:chExt cx="4390200" cy="4914625"/>
          </a:xfrm>
        </p:grpSpPr>
        <p:sp>
          <p:nvSpPr>
            <p:cNvPr id="25" name="フリーフォーム 24"/>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6" name="円/楕円 25"/>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27" name="円/楕円 2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28" name="円/楕円 27"/>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29" name="円/楕円 2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30" name="図形グループ 29"/>
          <p:cNvGrpSpPr/>
          <p:nvPr/>
        </p:nvGrpSpPr>
        <p:grpSpPr>
          <a:xfrm>
            <a:off x="2239554" y="4780699"/>
            <a:ext cx="802446" cy="898301"/>
            <a:chOff x="2746800" y="267678"/>
            <a:chExt cx="4390200" cy="4914625"/>
          </a:xfrm>
        </p:grpSpPr>
        <p:sp>
          <p:nvSpPr>
            <p:cNvPr id="31" name="フリーフォーム 3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2" name="円/楕円 3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33" name="円/楕円 32"/>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34" name="円/楕円 33"/>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35" name="円/楕円 34"/>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36" name="図形グループ 35"/>
          <p:cNvGrpSpPr/>
          <p:nvPr/>
        </p:nvGrpSpPr>
        <p:grpSpPr>
          <a:xfrm>
            <a:off x="3454554" y="3610699"/>
            <a:ext cx="802446" cy="898301"/>
            <a:chOff x="2746800" y="267678"/>
            <a:chExt cx="4390200" cy="4914625"/>
          </a:xfrm>
        </p:grpSpPr>
        <p:sp>
          <p:nvSpPr>
            <p:cNvPr id="37" name="フリーフォーム 36"/>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8" name="円/楕円 37"/>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39" name="円/楕円 38"/>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40" name="円/楕円 39"/>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41" name="円/楕円 40"/>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42" name="図形グループ 41"/>
          <p:cNvGrpSpPr/>
          <p:nvPr/>
        </p:nvGrpSpPr>
        <p:grpSpPr>
          <a:xfrm>
            <a:off x="4707000" y="2484000"/>
            <a:ext cx="802446" cy="898301"/>
            <a:chOff x="2746800" y="267678"/>
            <a:chExt cx="4390200" cy="4914625"/>
          </a:xfrm>
        </p:grpSpPr>
        <p:sp>
          <p:nvSpPr>
            <p:cNvPr id="43" name="フリーフォーム 42"/>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4" name="円/楕円 43"/>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45" name="円/楕円 44"/>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46" name="円/楕円 45"/>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47" name="円/楕円 46"/>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48" name="図形グループ 47"/>
          <p:cNvGrpSpPr/>
          <p:nvPr/>
        </p:nvGrpSpPr>
        <p:grpSpPr>
          <a:xfrm>
            <a:off x="6687000" y="5184000"/>
            <a:ext cx="802446" cy="898301"/>
            <a:chOff x="2746800" y="267678"/>
            <a:chExt cx="4390200" cy="4914625"/>
          </a:xfrm>
        </p:grpSpPr>
        <p:sp>
          <p:nvSpPr>
            <p:cNvPr id="49" name="フリーフォーム 48"/>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0" name="円/楕円 49"/>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51" name="円/楕円 50"/>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52" name="円/楕円 51"/>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53" name="円/楕円 52"/>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54" name="図形グループ 53"/>
          <p:cNvGrpSpPr/>
          <p:nvPr/>
        </p:nvGrpSpPr>
        <p:grpSpPr>
          <a:xfrm>
            <a:off x="4572000" y="4014000"/>
            <a:ext cx="802446" cy="898301"/>
            <a:chOff x="2746800" y="267678"/>
            <a:chExt cx="4390200" cy="4914625"/>
          </a:xfrm>
        </p:grpSpPr>
        <p:sp>
          <p:nvSpPr>
            <p:cNvPr id="55" name="フリーフォーム 54"/>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6" name="円/楕円 55"/>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57" name="円/楕円 5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58" name="円/楕円 57"/>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59" name="円/楕円 5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60" name="図形グループ 59"/>
          <p:cNvGrpSpPr/>
          <p:nvPr/>
        </p:nvGrpSpPr>
        <p:grpSpPr>
          <a:xfrm>
            <a:off x="5517000" y="589151"/>
            <a:ext cx="802446" cy="898301"/>
            <a:chOff x="2746800" y="267678"/>
            <a:chExt cx="4390200" cy="4914625"/>
          </a:xfrm>
        </p:grpSpPr>
        <p:sp>
          <p:nvSpPr>
            <p:cNvPr id="61" name="フリーフォーム 6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62" name="円/楕円 6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63" name="円/楕円 62"/>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64" name="円/楕円 63"/>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65" name="円/楕円 64"/>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66" name="図形グループ 65"/>
          <p:cNvGrpSpPr/>
          <p:nvPr/>
        </p:nvGrpSpPr>
        <p:grpSpPr>
          <a:xfrm>
            <a:off x="3807000" y="4464000"/>
            <a:ext cx="802446" cy="898301"/>
            <a:chOff x="2746800" y="267678"/>
            <a:chExt cx="4390200" cy="4914625"/>
          </a:xfrm>
        </p:grpSpPr>
        <p:sp>
          <p:nvSpPr>
            <p:cNvPr id="67" name="フリーフォーム 66"/>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68" name="円/楕円 67"/>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69" name="円/楕円 68"/>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70" name="円/楕円 69"/>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71" name="円/楕円 70"/>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sp>
        <p:nvSpPr>
          <p:cNvPr id="13" name="テキスト ボックス 12"/>
          <p:cNvSpPr txBox="1"/>
          <p:nvPr/>
        </p:nvSpPr>
        <p:spPr>
          <a:xfrm>
            <a:off x="747712" y="774000"/>
            <a:ext cx="7424738" cy="4893647"/>
          </a:xfrm>
          <a:prstGeom prst="rect">
            <a:avLst/>
          </a:prstGeom>
          <a:noFill/>
        </p:spPr>
        <p:txBody>
          <a:bodyPr wrap="square" rtlCol="0">
            <a:spAutoFit/>
          </a:bodyPr>
          <a:lstStyle/>
          <a:p>
            <a:r>
              <a:rPr lang="en-US" altLang="ja-JP" sz="5400" b="1" dirty="0" smtClean="0">
                <a:latin typeface="Arial Black"/>
                <a:cs typeface="Arial Black"/>
              </a:rPr>
              <a:t>Ruby</a:t>
            </a:r>
            <a:r>
              <a:rPr lang="ja-JP" altLang="en-US" sz="4400" b="1" dirty="0" smtClean="0"/>
              <a:t>プロ少</a:t>
            </a:r>
            <a:endParaRPr lang="en-US" altLang="ja-JP" sz="4400" b="1" dirty="0" smtClean="0"/>
          </a:p>
          <a:p>
            <a:endParaRPr lang="en-US" altLang="ja-JP" sz="1600" b="1" dirty="0">
              <a:solidFill>
                <a:srgbClr val="FF6432"/>
              </a:solidFill>
            </a:endParaRPr>
          </a:p>
          <a:p>
            <a:r>
              <a:rPr lang="ja-JP" altLang="en-US" sz="3200" b="1" dirty="0" smtClean="0"/>
              <a:t>オープンソース</a:t>
            </a:r>
            <a:endParaRPr lang="en-US" altLang="ja-JP" sz="3200" b="1" dirty="0" smtClean="0"/>
          </a:p>
          <a:p>
            <a:r>
              <a:rPr lang="ja-JP" altLang="en-US" sz="3200" b="1" dirty="0" smtClean="0">
                <a:solidFill>
                  <a:srgbClr val="FF6432"/>
                </a:solidFill>
              </a:rPr>
              <a:t>　教</a:t>
            </a:r>
            <a:r>
              <a:rPr lang="ja-JP" altLang="en-US" sz="3200" b="1" dirty="0" smtClean="0">
                <a:solidFill>
                  <a:srgbClr val="000000"/>
                </a:solidFill>
              </a:rPr>
              <a:t>材</a:t>
            </a:r>
            <a:endParaRPr lang="en-US" altLang="ja-JP" sz="3200" b="1" dirty="0" smtClean="0">
              <a:solidFill>
                <a:srgbClr val="000000"/>
              </a:solidFill>
            </a:endParaRPr>
          </a:p>
          <a:p>
            <a:pPr lvl="1"/>
            <a:r>
              <a:rPr lang="ja-JP" altLang="en-US" sz="3200" b="1" dirty="0" smtClean="0">
                <a:solidFill>
                  <a:srgbClr val="000000"/>
                </a:solidFill>
              </a:rPr>
              <a:t>　＞ソフトウェア</a:t>
            </a:r>
            <a:endParaRPr lang="en-US" altLang="ja-JP" sz="3200" b="1" dirty="0">
              <a:solidFill>
                <a:srgbClr val="000000"/>
              </a:solidFill>
            </a:endParaRPr>
          </a:p>
          <a:p>
            <a:pPr lvl="1"/>
            <a:r>
              <a:rPr lang="ja-JP" altLang="en-US" sz="3200" b="1" dirty="0" smtClean="0">
                <a:solidFill>
                  <a:srgbClr val="000000"/>
                </a:solidFill>
              </a:rPr>
              <a:t>　＞ハードウェア</a:t>
            </a:r>
            <a:endParaRPr lang="en-US" altLang="ja-JP" sz="3200" b="1" dirty="0" smtClean="0">
              <a:solidFill>
                <a:srgbClr val="000000"/>
              </a:solidFill>
            </a:endParaRPr>
          </a:p>
          <a:p>
            <a:r>
              <a:rPr lang="ja-JP" altLang="en-US" sz="3200" b="1" dirty="0" smtClean="0">
                <a:solidFill>
                  <a:srgbClr val="FF6432"/>
                </a:solidFill>
              </a:rPr>
              <a:t>　教</a:t>
            </a:r>
            <a:r>
              <a:rPr lang="ja-JP" altLang="en-US" sz="3200" b="1" dirty="0" smtClean="0">
                <a:solidFill>
                  <a:srgbClr val="000000"/>
                </a:solidFill>
              </a:rPr>
              <a:t>科書</a:t>
            </a:r>
            <a:endParaRPr lang="en-US" altLang="ja-JP" sz="3200" b="1" dirty="0" smtClean="0">
              <a:solidFill>
                <a:srgbClr val="000000"/>
              </a:solidFill>
            </a:endParaRPr>
          </a:p>
          <a:p>
            <a:r>
              <a:rPr lang="ja-JP" altLang="en-US" sz="3200" b="1" dirty="0" smtClean="0">
                <a:solidFill>
                  <a:srgbClr val="FF6432"/>
                </a:solidFill>
              </a:rPr>
              <a:t>　運</a:t>
            </a:r>
            <a:r>
              <a:rPr lang="ja-JP" altLang="en-US" sz="3200" b="1" dirty="0" smtClean="0">
                <a:solidFill>
                  <a:srgbClr val="000000"/>
                </a:solidFill>
              </a:rPr>
              <a:t>営ノウハウ</a:t>
            </a:r>
            <a:endParaRPr lang="en-US" altLang="ja-JP" sz="3200" b="1" dirty="0" smtClean="0">
              <a:solidFill>
                <a:srgbClr val="000000"/>
              </a:solidFill>
            </a:endParaRPr>
          </a:p>
          <a:p>
            <a:r>
              <a:rPr lang="en-US" altLang="ja-JP" sz="1100" b="1" dirty="0">
                <a:solidFill>
                  <a:srgbClr val="000000"/>
                </a:solidFill>
              </a:rPr>
              <a:t> </a:t>
            </a:r>
            <a:endParaRPr lang="en-US" altLang="ja-JP" sz="800" b="1" dirty="0" smtClean="0">
              <a:solidFill>
                <a:srgbClr val="000000"/>
              </a:solidFill>
            </a:endParaRPr>
          </a:p>
          <a:p>
            <a:r>
              <a:rPr lang="ja-JP" altLang="en-US" sz="3200" b="1" dirty="0" smtClean="0">
                <a:solidFill>
                  <a:srgbClr val="000000"/>
                </a:solidFill>
              </a:rPr>
              <a:t>保険・事務処理の請負</a:t>
            </a:r>
            <a:endParaRPr lang="en-US" altLang="ja-JP" sz="3200" b="1" dirty="0">
              <a:solidFill>
                <a:srgbClr val="000000"/>
              </a:solidFill>
            </a:endParaRPr>
          </a:p>
        </p:txBody>
      </p:sp>
    </p:spTree>
    <p:extLst>
      <p:ext uri="{BB962C8B-B14F-4D97-AF65-F5344CB8AC3E}">
        <p14:creationId xmlns:p14="http://schemas.microsoft.com/office/powerpoint/2010/main" val="2503170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00" y="54001"/>
            <a:ext cx="7541099" cy="6804000"/>
          </a:xfrm>
          <a:prstGeom prst="rect">
            <a:avLst/>
          </a:prstGeom>
        </p:spPr>
      </p:pic>
      <p:sp>
        <p:nvSpPr>
          <p:cNvPr id="17" name="正方形/長方形 16"/>
          <p:cNvSpPr/>
          <p:nvPr/>
        </p:nvSpPr>
        <p:spPr>
          <a:xfrm>
            <a:off x="792163" y="6283113"/>
            <a:ext cx="8820000" cy="430887"/>
          </a:xfrm>
          <a:prstGeom prst="rect">
            <a:avLst/>
          </a:prstGeom>
        </p:spPr>
        <p:txBody>
          <a:bodyPr wrap="square">
            <a:spAutoFit/>
          </a:bodyPr>
          <a:lstStyle/>
          <a:p>
            <a:r>
              <a:rPr lang="ja-JP" altLang="en-US" sz="1050" dirty="0" smtClean="0"/>
              <a:t>http</a:t>
            </a:r>
            <a:r>
              <a:rPr lang="ja-JP" altLang="en-US" sz="1050" dirty="0"/>
              <a:t>://en.wikipedia.org/wiki/File:Japan_location_map_with_side_map_of_the_Ryukyu_Islands.</a:t>
            </a:r>
            <a:r>
              <a:rPr lang="ja-JP" altLang="en-US" sz="1050" dirty="0" smtClean="0"/>
              <a:t>svg </a:t>
            </a:r>
            <a:r>
              <a:rPr lang="en-US" altLang="ja-JP" sz="1050" dirty="0" smtClean="0"/>
              <a:t>: </a:t>
            </a:r>
            <a:r>
              <a:rPr lang="en-US" altLang="ja-JP" sz="1050" dirty="0"/>
              <a:t>Maximilian Dörrbecker (Chumwa) CC-BY-SA </a:t>
            </a:r>
            <a:r>
              <a:rPr lang="en-US" altLang="ja-JP" sz="1050" dirty="0" err="1"/>
              <a:t>3.0CC</a:t>
            </a:r>
            <a:r>
              <a:rPr lang="en-US" altLang="ja-JP" sz="1050" dirty="0"/>
              <a:t> by SA</a:t>
            </a:r>
            <a:endParaRPr lang="ja-JP" altLang="en-US" sz="1050" dirty="0"/>
          </a:p>
        </p:txBody>
      </p:sp>
      <p:grpSp>
        <p:nvGrpSpPr>
          <p:cNvPr id="3" name="図形グループ 2"/>
          <p:cNvGrpSpPr/>
          <p:nvPr/>
        </p:nvGrpSpPr>
        <p:grpSpPr>
          <a:xfrm>
            <a:off x="1872000" y="4464000"/>
            <a:ext cx="802446" cy="898301"/>
            <a:chOff x="2746800" y="267678"/>
            <a:chExt cx="4390200" cy="4914625"/>
          </a:xfrm>
        </p:grpSpPr>
        <p:sp>
          <p:nvSpPr>
            <p:cNvPr id="11" name="フリーフォーム 1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 name="円/楕円 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7" name="円/楕円 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8" name="円/楕円 7"/>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9" name="円/楕円 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18" name="図形グループ 17"/>
          <p:cNvGrpSpPr/>
          <p:nvPr/>
        </p:nvGrpSpPr>
        <p:grpSpPr>
          <a:xfrm>
            <a:off x="1384554" y="5229000"/>
            <a:ext cx="802446" cy="898301"/>
            <a:chOff x="2746800" y="267678"/>
            <a:chExt cx="4390200" cy="4914625"/>
          </a:xfrm>
        </p:grpSpPr>
        <p:sp>
          <p:nvSpPr>
            <p:cNvPr id="19" name="フリーフォーム 18"/>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 name="円/楕円 19"/>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21" name="円/楕円 20"/>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22" name="円/楕円 21"/>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23" name="円/楕円 22"/>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24" name="図形グループ 23"/>
          <p:cNvGrpSpPr/>
          <p:nvPr/>
        </p:nvGrpSpPr>
        <p:grpSpPr>
          <a:xfrm>
            <a:off x="3049554" y="4464000"/>
            <a:ext cx="802446" cy="898301"/>
            <a:chOff x="2746800" y="267678"/>
            <a:chExt cx="4390200" cy="4914625"/>
          </a:xfrm>
        </p:grpSpPr>
        <p:sp>
          <p:nvSpPr>
            <p:cNvPr id="25" name="フリーフォーム 24"/>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6" name="円/楕円 25"/>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27" name="円/楕円 2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28" name="円/楕円 27"/>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29" name="円/楕円 2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30" name="図形グループ 29"/>
          <p:cNvGrpSpPr/>
          <p:nvPr/>
        </p:nvGrpSpPr>
        <p:grpSpPr>
          <a:xfrm>
            <a:off x="2239554" y="4780699"/>
            <a:ext cx="802446" cy="898301"/>
            <a:chOff x="2746800" y="267678"/>
            <a:chExt cx="4390200" cy="4914625"/>
          </a:xfrm>
        </p:grpSpPr>
        <p:sp>
          <p:nvSpPr>
            <p:cNvPr id="31" name="フリーフォーム 3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2" name="円/楕円 3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33" name="円/楕円 32"/>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34" name="円/楕円 33"/>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35" name="円/楕円 34"/>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36" name="図形グループ 35"/>
          <p:cNvGrpSpPr/>
          <p:nvPr/>
        </p:nvGrpSpPr>
        <p:grpSpPr>
          <a:xfrm>
            <a:off x="3454554" y="3610699"/>
            <a:ext cx="802446" cy="898301"/>
            <a:chOff x="2746800" y="267678"/>
            <a:chExt cx="4390200" cy="4914625"/>
          </a:xfrm>
        </p:grpSpPr>
        <p:sp>
          <p:nvSpPr>
            <p:cNvPr id="37" name="フリーフォーム 36"/>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8" name="円/楕円 37"/>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39" name="円/楕円 38"/>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40" name="円/楕円 39"/>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41" name="円/楕円 40"/>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42" name="図形グループ 41"/>
          <p:cNvGrpSpPr/>
          <p:nvPr/>
        </p:nvGrpSpPr>
        <p:grpSpPr>
          <a:xfrm>
            <a:off x="4707000" y="2484000"/>
            <a:ext cx="802446" cy="898301"/>
            <a:chOff x="2746800" y="267678"/>
            <a:chExt cx="4390200" cy="4914625"/>
          </a:xfrm>
        </p:grpSpPr>
        <p:sp>
          <p:nvSpPr>
            <p:cNvPr id="43" name="フリーフォーム 42"/>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4" name="円/楕円 43"/>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45" name="円/楕円 44"/>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46" name="円/楕円 45"/>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47" name="円/楕円 46"/>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48" name="図形グループ 47"/>
          <p:cNvGrpSpPr/>
          <p:nvPr/>
        </p:nvGrpSpPr>
        <p:grpSpPr>
          <a:xfrm>
            <a:off x="6687000" y="5184000"/>
            <a:ext cx="802446" cy="898301"/>
            <a:chOff x="2746800" y="267678"/>
            <a:chExt cx="4390200" cy="4914625"/>
          </a:xfrm>
        </p:grpSpPr>
        <p:sp>
          <p:nvSpPr>
            <p:cNvPr id="49" name="フリーフォーム 48"/>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0" name="円/楕円 49"/>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51" name="円/楕円 50"/>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52" name="円/楕円 51"/>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53" name="円/楕円 52"/>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54" name="図形グループ 53"/>
          <p:cNvGrpSpPr/>
          <p:nvPr/>
        </p:nvGrpSpPr>
        <p:grpSpPr>
          <a:xfrm>
            <a:off x="4572000" y="4014000"/>
            <a:ext cx="802446" cy="898301"/>
            <a:chOff x="2746800" y="267678"/>
            <a:chExt cx="4390200" cy="4914625"/>
          </a:xfrm>
        </p:grpSpPr>
        <p:sp>
          <p:nvSpPr>
            <p:cNvPr id="55" name="フリーフォーム 54"/>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6" name="円/楕円 55"/>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57" name="円/楕円 56"/>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58" name="円/楕円 57"/>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59" name="円/楕円 58"/>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60" name="図形グループ 59"/>
          <p:cNvGrpSpPr/>
          <p:nvPr/>
        </p:nvGrpSpPr>
        <p:grpSpPr>
          <a:xfrm>
            <a:off x="5517000" y="589151"/>
            <a:ext cx="802446" cy="898301"/>
            <a:chOff x="2746800" y="267678"/>
            <a:chExt cx="4390200" cy="4914625"/>
          </a:xfrm>
        </p:grpSpPr>
        <p:sp>
          <p:nvSpPr>
            <p:cNvPr id="61" name="フリーフォーム 60"/>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62" name="円/楕円 61"/>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63" name="円/楕円 62"/>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64" name="円/楕円 63"/>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65" name="円/楕円 64"/>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grpSp>
        <p:nvGrpSpPr>
          <p:cNvPr id="66" name="図形グループ 65"/>
          <p:cNvGrpSpPr/>
          <p:nvPr/>
        </p:nvGrpSpPr>
        <p:grpSpPr>
          <a:xfrm>
            <a:off x="3807000" y="4464000"/>
            <a:ext cx="802446" cy="898301"/>
            <a:chOff x="2746800" y="267678"/>
            <a:chExt cx="4390200" cy="4914625"/>
          </a:xfrm>
        </p:grpSpPr>
        <p:sp>
          <p:nvSpPr>
            <p:cNvPr id="67" name="フリーフォーム 66"/>
            <p:cNvSpPr/>
            <p:nvPr/>
          </p:nvSpPr>
          <p:spPr>
            <a:xfrm>
              <a:off x="3128983" y="267678"/>
              <a:ext cx="3808831" cy="4552910"/>
            </a:xfrm>
            <a:custGeom>
              <a:avLst/>
              <a:gdLst>
                <a:gd name="connsiteX0" fmla="*/ 778996 w 4350666"/>
                <a:gd name="connsiteY0" fmla="*/ 2337380 h 4588283"/>
                <a:gd name="connsiteX1" fmla="*/ 42690 w 4350666"/>
                <a:gd name="connsiteY1" fmla="*/ 2595044 h 4588283"/>
                <a:gd name="connsiteX2" fmla="*/ 208359 w 4350666"/>
                <a:gd name="connsiteY2" fmla="*/ 3607294 h 4588283"/>
                <a:gd name="connsiteX3" fmla="*/ 1202372 w 4350666"/>
                <a:gd name="connsiteY3" fmla="*/ 4545927 h 4588283"/>
                <a:gd name="connsiteX4" fmla="*/ 3098360 w 4350666"/>
                <a:gd name="connsiteY4" fmla="*/ 4196240 h 4588283"/>
                <a:gd name="connsiteX5" fmla="*/ 4350080 w 4350666"/>
                <a:gd name="connsiteY5" fmla="*/ 2190143 h 4588283"/>
                <a:gd name="connsiteX6" fmla="*/ 2951099 w 4350666"/>
                <a:gd name="connsiteY6" fmla="*/ 883419 h 4588283"/>
                <a:gd name="connsiteX7" fmla="*/ 134729 w 4350666"/>
                <a:gd name="connsiteY7" fmla="*/ 0 h 4588283"/>
                <a:gd name="connsiteX0" fmla="*/ 705236 w 4276906"/>
                <a:gd name="connsiteY0" fmla="*/ 2337380 h 4588283"/>
                <a:gd name="connsiteX1" fmla="*/ 70530 w 4276906"/>
                <a:gd name="connsiteY1" fmla="*/ 2838884 h 4588283"/>
                <a:gd name="connsiteX2" fmla="*/ 134599 w 4276906"/>
                <a:gd name="connsiteY2" fmla="*/ 3607294 h 4588283"/>
                <a:gd name="connsiteX3" fmla="*/ 1128612 w 4276906"/>
                <a:gd name="connsiteY3" fmla="*/ 4545927 h 4588283"/>
                <a:gd name="connsiteX4" fmla="*/ 3024600 w 4276906"/>
                <a:gd name="connsiteY4" fmla="*/ 4196240 h 4588283"/>
                <a:gd name="connsiteX5" fmla="*/ 4276320 w 4276906"/>
                <a:gd name="connsiteY5" fmla="*/ 2190143 h 4588283"/>
                <a:gd name="connsiteX6" fmla="*/ 2877339 w 4276906"/>
                <a:gd name="connsiteY6" fmla="*/ 883419 h 4588283"/>
                <a:gd name="connsiteX7" fmla="*/ 60969 w 4276906"/>
                <a:gd name="connsiteY7" fmla="*/ 0 h 4588283"/>
                <a:gd name="connsiteX0" fmla="*/ 714138 w 4285789"/>
                <a:gd name="connsiteY0" fmla="*/ 2337380 h 4563034"/>
                <a:gd name="connsiteX1" fmla="*/ 79432 w 4285789"/>
                <a:gd name="connsiteY1" fmla="*/ 2838884 h 4563034"/>
                <a:gd name="connsiteX2" fmla="*/ 143501 w 4285789"/>
                <a:gd name="connsiteY2" fmla="*/ 3607294 h 4563034"/>
                <a:gd name="connsiteX3" fmla="*/ 1289914 w 4285789"/>
                <a:gd name="connsiteY3" fmla="*/ 4515447 h 4563034"/>
                <a:gd name="connsiteX4" fmla="*/ 3033502 w 4285789"/>
                <a:gd name="connsiteY4" fmla="*/ 4196240 h 4563034"/>
                <a:gd name="connsiteX5" fmla="*/ 4285222 w 4285789"/>
                <a:gd name="connsiteY5" fmla="*/ 2190143 h 4563034"/>
                <a:gd name="connsiteX6" fmla="*/ 2886241 w 4285789"/>
                <a:gd name="connsiteY6" fmla="*/ 883419 h 4563034"/>
                <a:gd name="connsiteX7" fmla="*/ 69871 w 4285789"/>
                <a:gd name="connsiteY7" fmla="*/ 0 h 4563034"/>
                <a:gd name="connsiteX0" fmla="*/ 714138 w 3808831"/>
                <a:gd name="connsiteY0" fmla="*/ 2337380 h 4552910"/>
                <a:gd name="connsiteX1" fmla="*/ 79432 w 3808831"/>
                <a:gd name="connsiteY1" fmla="*/ 2838884 h 4552910"/>
                <a:gd name="connsiteX2" fmla="*/ 143501 w 3808831"/>
                <a:gd name="connsiteY2" fmla="*/ 3607294 h 4552910"/>
                <a:gd name="connsiteX3" fmla="*/ 1289914 w 3808831"/>
                <a:gd name="connsiteY3" fmla="*/ 4515447 h 4552910"/>
                <a:gd name="connsiteX4" fmla="*/ 3033502 w 3808831"/>
                <a:gd name="connsiteY4" fmla="*/ 4196240 h 4552910"/>
                <a:gd name="connsiteX5" fmla="*/ 3807702 w 3808831"/>
                <a:gd name="connsiteY5" fmla="*/ 2555903 h 4552910"/>
                <a:gd name="connsiteX6" fmla="*/ 2886241 w 3808831"/>
                <a:gd name="connsiteY6" fmla="*/ 883419 h 4552910"/>
                <a:gd name="connsiteX7" fmla="*/ 69871 w 3808831"/>
                <a:gd name="connsiteY7" fmla="*/ 0 h 45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831" h="4552910">
                  <a:moveTo>
                    <a:pt x="714138" y="2337380"/>
                  </a:moveTo>
                  <a:cubicBezTo>
                    <a:pt x="393538" y="2360386"/>
                    <a:pt x="174538" y="2627232"/>
                    <a:pt x="79432" y="2838884"/>
                  </a:cubicBezTo>
                  <a:cubicBezTo>
                    <a:pt x="-15674" y="3050536"/>
                    <a:pt x="-58246" y="3327867"/>
                    <a:pt x="143501" y="3607294"/>
                  </a:cubicBezTo>
                  <a:cubicBezTo>
                    <a:pt x="345248" y="3886721"/>
                    <a:pt x="808247" y="4417289"/>
                    <a:pt x="1289914" y="4515447"/>
                  </a:cubicBezTo>
                  <a:cubicBezTo>
                    <a:pt x="1771581" y="4613605"/>
                    <a:pt x="2613871" y="4522831"/>
                    <a:pt x="3033502" y="4196240"/>
                  </a:cubicBezTo>
                  <a:cubicBezTo>
                    <a:pt x="3453133" y="3869649"/>
                    <a:pt x="3832246" y="3108040"/>
                    <a:pt x="3807702" y="2555903"/>
                  </a:cubicBezTo>
                  <a:cubicBezTo>
                    <a:pt x="3783159" y="2003766"/>
                    <a:pt x="3509213" y="1309403"/>
                    <a:pt x="2886241" y="883419"/>
                  </a:cubicBezTo>
                  <a:cubicBezTo>
                    <a:pt x="2263269" y="457435"/>
                    <a:pt x="1126777" y="259197"/>
                    <a:pt x="69871" y="0"/>
                  </a:cubicBezTo>
                </a:path>
              </a:pathLst>
            </a:custGeom>
            <a:ln w="63500" cap="rnd" cmpd="sng">
              <a:solidFill>
                <a:schemeClr val="accent2">
                  <a:lumMod val="75000"/>
                </a:schemeClr>
              </a:solidFill>
              <a:roun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68" name="円/楕円 67"/>
            <p:cNvSpPr/>
            <p:nvPr/>
          </p:nvSpPr>
          <p:spPr>
            <a:xfrm>
              <a:off x="3357000" y="2079000"/>
              <a:ext cx="1035000" cy="976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200" dirty="0"/>
            </a:p>
          </p:txBody>
        </p:sp>
        <p:sp>
          <p:nvSpPr>
            <p:cNvPr id="69" name="円/楕円 68"/>
            <p:cNvSpPr/>
            <p:nvPr/>
          </p:nvSpPr>
          <p:spPr>
            <a:xfrm>
              <a:off x="2746800" y="3519000"/>
              <a:ext cx="1240200" cy="117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ja-JP" altLang="en-US" sz="1400" dirty="0"/>
            </a:p>
          </p:txBody>
        </p:sp>
        <p:sp>
          <p:nvSpPr>
            <p:cNvPr id="70" name="円/楕円 69"/>
            <p:cNvSpPr/>
            <p:nvPr/>
          </p:nvSpPr>
          <p:spPr>
            <a:xfrm>
              <a:off x="5112000" y="3654000"/>
              <a:ext cx="1620000" cy="15283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kumimoji="1" lang="en-US" altLang="ja-JP" dirty="0" smtClean="0"/>
            </a:p>
          </p:txBody>
        </p:sp>
        <p:sp>
          <p:nvSpPr>
            <p:cNvPr id="71" name="円/楕円 70"/>
            <p:cNvSpPr/>
            <p:nvPr/>
          </p:nvSpPr>
          <p:spPr>
            <a:xfrm>
              <a:off x="5157000" y="504000"/>
              <a:ext cx="1980000" cy="18679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kumimoji="1" lang="en-US" altLang="ja-JP" sz="1100" dirty="0" smtClean="0"/>
            </a:p>
          </p:txBody>
        </p:sp>
      </p:grpSp>
      <p:sp>
        <p:nvSpPr>
          <p:cNvPr id="13" name="テキスト ボックス 12"/>
          <p:cNvSpPr txBox="1"/>
          <p:nvPr/>
        </p:nvSpPr>
        <p:spPr>
          <a:xfrm>
            <a:off x="747712" y="774000"/>
            <a:ext cx="7424738" cy="4893647"/>
          </a:xfrm>
          <a:prstGeom prst="rect">
            <a:avLst/>
          </a:prstGeom>
          <a:noFill/>
        </p:spPr>
        <p:txBody>
          <a:bodyPr wrap="square" rtlCol="0">
            <a:spAutoFit/>
          </a:bodyPr>
          <a:lstStyle/>
          <a:p>
            <a:r>
              <a:rPr lang="en-US" altLang="ja-JP" sz="5400" b="1" dirty="0" smtClean="0">
                <a:latin typeface="Arial Black"/>
                <a:cs typeface="Arial Black"/>
              </a:rPr>
              <a:t>Ruby</a:t>
            </a:r>
            <a:r>
              <a:rPr lang="ja-JP" altLang="en-US" sz="4400" b="1" dirty="0" smtClean="0"/>
              <a:t>プロ少</a:t>
            </a:r>
            <a:endParaRPr lang="en-US" altLang="ja-JP" sz="4400" b="1" dirty="0" smtClean="0"/>
          </a:p>
          <a:p>
            <a:endParaRPr lang="en-US" altLang="ja-JP" sz="1600" b="1" dirty="0">
              <a:solidFill>
                <a:srgbClr val="FF6432"/>
              </a:solidFill>
            </a:endParaRPr>
          </a:p>
          <a:p>
            <a:r>
              <a:rPr lang="ja-JP" altLang="en-US" sz="3200" b="1" dirty="0" smtClean="0"/>
              <a:t>オープンソース</a:t>
            </a:r>
            <a:endParaRPr lang="en-US" altLang="ja-JP" sz="3200" b="1" dirty="0" smtClean="0"/>
          </a:p>
          <a:p>
            <a:r>
              <a:rPr lang="ja-JP" altLang="en-US" sz="3200" b="1" dirty="0" smtClean="0">
                <a:solidFill>
                  <a:srgbClr val="FF6432"/>
                </a:solidFill>
              </a:rPr>
              <a:t>　教</a:t>
            </a:r>
            <a:r>
              <a:rPr lang="ja-JP" altLang="en-US" sz="3200" b="1" dirty="0" smtClean="0">
                <a:solidFill>
                  <a:srgbClr val="000000"/>
                </a:solidFill>
              </a:rPr>
              <a:t>材</a:t>
            </a:r>
            <a:endParaRPr lang="en-US" altLang="ja-JP" sz="3200" b="1" dirty="0" smtClean="0">
              <a:solidFill>
                <a:srgbClr val="000000"/>
              </a:solidFill>
            </a:endParaRPr>
          </a:p>
          <a:p>
            <a:pPr lvl="1"/>
            <a:r>
              <a:rPr lang="ja-JP" altLang="en-US" sz="3200" b="1" dirty="0" smtClean="0">
                <a:solidFill>
                  <a:srgbClr val="000000"/>
                </a:solidFill>
              </a:rPr>
              <a:t>　＞ソフトウェア</a:t>
            </a:r>
            <a:endParaRPr lang="en-US" altLang="ja-JP" sz="3200" b="1" dirty="0">
              <a:solidFill>
                <a:srgbClr val="000000"/>
              </a:solidFill>
            </a:endParaRPr>
          </a:p>
          <a:p>
            <a:pPr lvl="1"/>
            <a:r>
              <a:rPr lang="ja-JP" altLang="en-US" sz="3200" b="1" dirty="0" smtClean="0">
                <a:solidFill>
                  <a:srgbClr val="000000"/>
                </a:solidFill>
              </a:rPr>
              <a:t>　＞ハードウェア</a:t>
            </a:r>
            <a:endParaRPr lang="en-US" altLang="ja-JP" sz="3200" b="1" dirty="0" smtClean="0">
              <a:solidFill>
                <a:srgbClr val="000000"/>
              </a:solidFill>
            </a:endParaRPr>
          </a:p>
          <a:p>
            <a:r>
              <a:rPr lang="ja-JP" altLang="en-US" sz="3200" b="1" dirty="0" smtClean="0">
                <a:solidFill>
                  <a:srgbClr val="FF6432"/>
                </a:solidFill>
              </a:rPr>
              <a:t>　教</a:t>
            </a:r>
            <a:r>
              <a:rPr lang="ja-JP" altLang="en-US" sz="3200" b="1" dirty="0" smtClean="0">
                <a:solidFill>
                  <a:srgbClr val="000000"/>
                </a:solidFill>
              </a:rPr>
              <a:t>科書</a:t>
            </a:r>
            <a:endParaRPr lang="en-US" altLang="ja-JP" sz="3200" b="1" dirty="0" smtClean="0">
              <a:solidFill>
                <a:srgbClr val="000000"/>
              </a:solidFill>
            </a:endParaRPr>
          </a:p>
          <a:p>
            <a:r>
              <a:rPr lang="ja-JP" altLang="en-US" sz="3200" b="1" dirty="0" smtClean="0">
                <a:solidFill>
                  <a:srgbClr val="FF6432"/>
                </a:solidFill>
              </a:rPr>
              <a:t>　運</a:t>
            </a:r>
            <a:r>
              <a:rPr lang="ja-JP" altLang="en-US" sz="3200" b="1" dirty="0" smtClean="0">
                <a:solidFill>
                  <a:srgbClr val="000000"/>
                </a:solidFill>
              </a:rPr>
              <a:t>営ノウハウ</a:t>
            </a:r>
            <a:endParaRPr lang="en-US" altLang="ja-JP" sz="3200" b="1" dirty="0" smtClean="0">
              <a:solidFill>
                <a:srgbClr val="000000"/>
              </a:solidFill>
            </a:endParaRPr>
          </a:p>
          <a:p>
            <a:r>
              <a:rPr lang="en-US" altLang="ja-JP" sz="1100" b="1" dirty="0">
                <a:solidFill>
                  <a:srgbClr val="000000"/>
                </a:solidFill>
              </a:rPr>
              <a:t> </a:t>
            </a:r>
            <a:endParaRPr lang="en-US" altLang="ja-JP" sz="800" b="1" dirty="0" smtClean="0">
              <a:solidFill>
                <a:srgbClr val="000000"/>
              </a:solidFill>
            </a:endParaRPr>
          </a:p>
          <a:p>
            <a:r>
              <a:rPr lang="ja-JP" altLang="en-US" sz="3200" b="1" dirty="0" smtClean="0">
                <a:solidFill>
                  <a:srgbClr val="000000"/>
                </a:solidFill>
              </a:rPr>
              <a:t>保険・事務処理の請負</a:t>
            </a:r>
            <a:endParaRPr lang="en-US" altLang="ja-JP" sz="3200" b="1" dirty="0">
              <a:solidFill>
                <a:srgbClr val="000000"/>
              </a:solidFill>
            </a:endParaRPr>
          </a:p>
        </p:txBody>
      </p:sp>
      <p:sp>
        <p:nvSpPr>
          <p:cNvPr id="5" name="正方形/長方形 4"/>
          <p:cNvSpPr/>
          <p:nvPr/>
        </p:nvSpPr>
        <p:spPr>
          <a:xfrm>
            <a:off x="0" y="0"/>
            <a:ext cx="9144000" cy="333900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20674" y="3879000"/>
            <a:ext cx="9144000" cy="333900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67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3" name="図 2" descr="IMG_5420.JPG"/>
          <p:cNvPicPr>
            <a:picLocks noChangeAspect="1"/>
          </p:cNvPicPr>
          <p:nvPr/>
        </p:nvPicPr>
        <p:blipFill rotWithShape="1">
          <a:blip r:embed="rId2" cstate="print">
            <a:extLst>
              <a:ext uri="{28A0092B-C50C-407E-A947-70E740481C1C}">
                <a14:useLocalDpi xmlns:a14="http://schemas.microsoft.com/office/drawing/2010/main" val="0"/>
              </a:ext>
            </a:extLst>
          </a:blip>
          <a:srcRect l="29068" t="9258" r="23601" b="34163"/>
          <a:stretch/>
        </p:blipFill>
        <p:spPr>
          <a:xfrm>
            <a:off x="798836" y="1735017"/>
            <a:ext cx="3368164" cy="3019717"/>
          </a:xfrm>
          <a:prstGeom prst="rect">
            <a:avLst/>
          </a:prstGeom>
        </p:spPr>
      </p:pic>
      <p:sp>
        <p:nvSpPr>
          <p:cNvPr id="4" name="テキスト ボックス 3"/>
          <p:cNvSpPr txBox="1"/>
          <p:nvPr/>
        </p:nvSpPr>
        <p:spPr>
          <a:xfrm>
            <a:off x="792163" y="5049000"/>
            <a:ext cx="7395497" cy="707886"/>
          </a:xfrm>
          <a:prstGeom prst="rect">
            <a:avLst/>
          </a:prstGeom>
          <a:noFill/>
        </p:spPr>
        <p:txBody>
          <a:bodyPr wrap="square" rtlCol="0">
            <a:spAutoFit/>
          </a:bodyPr>
          <a:lstStyle/>
          <a:p>
            <a:pPr algn="ctr"/>
            <a:r>
              <a:rPr lang="ja-JP" altLang="en-US" sz="4000" b="1" dirty="0" smtClean="0">
                <a:latin typeface="+mn-ea"/>
              </a:rPr>
              <a:t>ハンダ付けなし、</a:t>
            </a:r>
            <a:r>
              <a:rPr lang="en-US" altLang="ja-JP" sz="4000" b="1" dirty="0" smtClean="0">
                <a:latin typeface="+mn-ea"/>
              </a:rPr>
              <a:t>5000</a:t>
            </a:r>
            <a:r>
              <a:rPr lang="ja-JP" altLang="en-US" sz="4000" b="1" dirty="0" smtClean="0">
                <a:latin typeface="+mn-ea"/>
              </a:rPr>
              <a:t>円前後</a:t>
            </a:r>
            <a:endParaRPr lang="en-US" altLang="ja-JP" sz="4000" b="1" dirty="0" smtClean="0">
              <a:latin typeface="+mn-ea"/>
            </a:endParaRPr>
          </a:p>
        </p:txBody>
      </p:sp>
      <p:pic>
        <p:nvPicPr>
          <p:cNvPr id="5" name="図 4" descr="IMG_55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021" y="1854000"/>
            <a:ext cx="3732000" cy="2799000"/>
          </a:xfrm>
          <a:prstGeom prst="rect">
            <a:avLst/>
          </a:prstGeom>
        </p:spPr>
      </p:pic>
    </p:spTree>
    <p:extLst>
      <p:ext uri="{BB962C8B-B14F-4D97-AF65-F5344CB8AC3E}">
        <p14:creationId xmlns:p14="http://schemas.microsoft.com/office/powerpoint/2010/main" val="38098246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MG_5767.JPG"/>
          <p:cNvPicPr>
            <a:picLocks noChangeAspect="1"/>
          </p:cNvPicPr>
          <p:nvPr/>
        </p:nvPicPr>
        <p:blipFill rotWithShape="1">
          <a:blip r:embed="rId2" cstate="print">
            <a:extLst>
              <a:ext uri="{28A0092B-C50C-407E-A947-70E740481C1C}">
                <a14:useLocalDpi xmlns:a14="http://schemas.microsoft.com/office/drawing/2010/main" val="0"/>
              </a:ext>
            </a:extLst>
          </a:blip>
          <a:srcRect l="16561" t="11956" r="17942" b="28675"/>
          <a:stretch/>
        </p:blipFill>
        <p:spPr>
          <a:xfrm>
            <a:off x="-18000" y="9822"/>
            <a:ext cx="10125000" cy="6883484"/>
          </a:xfrm>
          <a:prstGeom prst="rect">
            <a:avLst/>
          </a:prstGeom>
        </p:spPr>
      </p:pic>
      <p:pic>
        <p:nvPicPr>
          <p:cNvPr id="3" name="図 2" descr="IMG_5768.JPG"/>
          <p:cNvPicPr>
            <a:picLocks noChangeAspect="1"/>
          </p:cNvPicPr>
          <p:nvPr/>
        </p:nvPicPr>
        <p:blipFill rotWithShape="1">
          <a:blip r:embed="rId3" cstate="print">
            <a:extLst>
              <a:ext uri="{28A0092B-C50C-407E-A947-70E740481C1C}">
                <a14:useLocalDpi xmlns:a14="http://schemas.microsoft.com/office/drawing/2010/main" val="0"/>
              </a:ext>
            </a:extLst>
          </a:blip>
          <a:srcRect l="44760" t="38749" r="31259" b="32790"/>
          <a:stretch/>
        </p:blipFill>
        <p:spPr>
          <a:xfrm>
            <a:off x="6326999" y="4025349"/>
            <a:ext cx="3222747" cy="2868651"/>
          </a:xfrm>
          <a:prstGeom prst="rect">
            <a:avLst/>
          </a:prstGeom>
        </p:spPr>
      </p:pic>
    </p:spTree>
    <p:extLst>
      <p:ext uri="{BB962C8B-B14F-4D97-AF65-F5344CB8AC3E}">
        <p14:creationId xmlns:p14="http://schemas.microsoft.com/office/powerpoint/2010/main" val="13654716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IMG_5558.JPG"/>
          <p:cNvPicPr>
            <a:picLocks noChangeAspect="1"/>
          </p:cNvPicPr>
          <p:nvPr/>
        </p:nvPicPr>
        <p:blipFill rotWithShape="1">
          <a:blip r:embed="rId2" cstate="print">
            <a:extLst>
              <a:ext uri="{28A0092B-C50C-407E-A947-70E740481C1C}">
                <a14:useLocalDpi xmlns:a14="http://schemas.microsoft.com/office/drawing/2010/main" val="0"/>
              </a:ext>
            </a:extLst>
          </a:blip>
          <a:srcRect l="38349" t="21783" r="-14666" b="25752"/>
          <a:stretch/>
        </p:blipFill>
        <p:spPr>
          <a:xfrm>
            <a:off x="11859" y="0"/>
            <a:ext cx="13301335" cy="6858000"/>
          </a:xfrm>
          <a:prstGeom prst="rect">
            <a:avLst/>
          </a:prstGeom>
        </p:spPr>
      </p:pic>
      <p:sp>
        <p:nvSpPr>
          <p:cNvPr id="5" name="テキスト ボックス 4"/>
          <p:cNvSpPr txBox="1"/>
          <p:nvPr/>
        </p:nvSpPr>
        <p:spPr>
          <a:xfrm>
            <a:off x="792163" y="3474000"/>
            <a:ext cx="7395497" cy="923330"/>
          </a:xfrm>
          <a:prstGeom prst="rect">
            <a:avLst/>
          </a:prstGeom>
          <a:noFill/>
        </p:spPr>
        <p:txBody>
          <a:bodyPr wrap="square" rtlCol="0">
            <a:spAutoFit/>
          </a:bodyPr>
          <a:lstStyle/>
          <a:p>
            <a:pPr algn="ctr"/>
            <a:r>
              <a:rPr lang="en-US" altLang="ja-JP" sz="5400" b="1" dirty="0" err="1" smtClean="0">
                <a:ln>
                  <a:solidFill>
                    <a:schemeClr val="bg1"/>
                  </a:solidFill>
                </a:ln>
                <a:latin typeface="+mn-ea"/>
              </a:rPr>
              <a:t>ATMega</a:t>
            </a:r>
            <a:r>
              <a:rPr lang="en-US" altLang="ja-JP" sz="5400" b="1" dirty="0" smtClean="0">
                <a:ln>
                  <a:solidFill>
                    <a:schemeClr val="bg1"/>
                  </a:solidFill>
                </a:ln>
                <a:latin typeface="+mn-ea"/>
              </a:rPr>
              <a:t> 168</a:t>
            </a:r>
            <a:r>
              <a:rPr lang="en-US" altLang="ja-JP" sz="5400" b="1" dirty="0">
                <a:ln>
                  <a:solidFill>
                    <a:schemeClr val="bg1"/>
                  </a:solidFill>
                </a:ln>
                <a:latin typeface="+mn-ea"/>
              </a:rPr>
              <a:t>(</a:t>
            </a:r>
            <a:r>
              <a:rPr lang="en-US" altLang="ja-JP" sz="5400" b="1" dirty="0" smtClean="0">
                <a:ln>
                  <a:solidFill>
                    <a:schemeClr val="bg1"/>
                  </a:solidFill>
                </a:ln>
                <a:latin typeface="+mn-ea"/>
              </a:rPr>
              <a:t>16KB)</a:t>
            </a:r>
          </a:p>
        </p:txBody>
      </p:sp>
    </p:spTree>
    <p:extLst>
      <p:ext uri="{BB962C8B-B14F-4D97-AF65-F5344CB8AC3E}">
        <p14:creationId xmlns:p14="http://schemas.microsoft.com/office/powerpoint/2010/main" val="18372169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92162" y="730250"/>
            <a:ext cx="7064837" cy="5127625"/>
          </a:xfrm>
          <a:ln>
            <a:noFill/>
          </a:ln>
        </p:spPr>
        <p:txBody>
          <a:bodyPr anchor="t">
            <a:noAutofit/>
          </a:bodyPr>
          <a:lstStyle/>
          <a:p>
            <a:pPr algn="l"/>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小学</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3</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年生から使える</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Ruby</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のビジュアルプログラミングエディタ</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スモウルビー</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と、</a:t>
            </a:r>
            <a:endParaRPr kumimoji="1" lang="ja-JP" altLang="en-US" b="1" dirty="0">
              <a:ln w="12700">
                <a:solidFill>
                  <a:schemeClr val="bg1"/>
                </a:solidFill>
              </a:ln>
              <a:effectLst>
                <a:outerShdw blurRad="50800" dist="88900" dir="2700000" algn="tl" rotWithShape="0">
                  <a:prstClr val="black">
                    <a:alpha val="40000"/>
                  </a:prstClr>
                </a:outerShdw>
              </a:effectLst>
              <a:latin typeface="Arial Black"/>
              <a:cs typeface="Arial Black"/>
            </a:endParaRPr>
          </a:p>
        </p:txBody>
      </p:sp>
      <p:pic>
        <p:nvPicPr>
          <p:cNvPr id="5" name="図 4"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7000" y="3999157"/>
            <a:ext cx="2835000" cy="2777843"/>
          </a:xfrm>
          <a:prstGeom prst="rect">
            <a:avLst/>
          </a:prstGeom>
        </p:spPr>
      </p:pic>
      <p:sp>
        <p:nvSpPr>
          <p:cNvPr id="8" name="テキスト ボックス 7"/>
          <p:cNvSpPr txBox="1"/>
          <p:nvPr/>
        </p:nvSpPr>
        <p:spPr>
          <a:xfrm rot="2111374">
            <a:off x="5885327" y="176654"/>
            <a:ext cx="4887458" cy="830997"/>
          </a:xfrm>
          <a:prstGeom prst="rect">
            <a:avLst/>
          </a:prstGeom>
          <a:solidFill>
            <a:srgbClr val="FF0000"/>
          </a:solidFill>
          <a:ln w="76200" cmpd="sng">
            <a:solidFill>
              <a:schemeClr val="accent4"/>
            </a:solidFill>
          </a:ln>
        </p:spPr>
        <p:txBody>
          <a:bodyPr wrap="square" rtlCol="0">
            <a:spAutoFit/>
          </a:bodyPr>
          <a:lstStyle/>
          <a:p>
            <a:pPr algn="ctr"/>
            <a:r>
              <a:rPr kumimoji="1" lang="en-US" altLang="ja-JP" sz="1600" dirty="0" smtClean="0">
                <a:latin typeface="Arial Black"/>
                <a:cs typeface="Arial Black"/>
              </a:rPr>
              <a:t>7</a:t>
            </a:r>
            <a:r>
              <a:rPr kumimoji="1" lang="en-US" altLang="ja-JP" sz="1600" baseline="30000" dirty="0" smtClean="0">
                <a:latin typeface="Arial Black"/>
                <a:cs typeface="Arial Black"/>
              </a:rPr>
              <a:t>th</a:t>
            </a:r>
            <a:r>
              <a:rPr kumimoji="1" lang="en-US" altLang="ja-JP" sz="1600" dirty="0" smtClean="0">
                <a:latin typeface="Arial Black"/>
                <a:cs typeface="Arial Black"/>
              </a:rPr>
              <a:t> </a:t>
            </a:r>
            <a:endParaRPr kumimoji="1" lang="en-US" altLang="ja-JP" sz="2000" dirty="0" smtClean="0">
              <a:latin typeface="Arial Black"/>
              <a:cs typeface="Arial Black"/>
            </a:endParaRPr>
          </a:p>
          <a:p>
            <a:pPr algn="ctr"/>
            <a:r>
              <a:rPr kumimoji="1" lang="en-US" altLang="ja-JP" sz="1600" dirty="0" smtClean="0">
                <a:latin typeface="Arial Black"/>
                <a:cs typeface="Arial Black"/>
              </a:rPr>
              <a:t>Fukuoka</a:t>
            </a:r>
            <a:endParaRPr kumimoji="1" lang="en-US" altLang="ja-JP" sz="2000" dirty="0" smtClean="0">
              <a:latin typeface="Arial Black"/>
              <a:cs typeface="Arial Black"/>
            </a:endParaRPr>
          </a:p>
          <a:p>
            <a:pPr algn="ctr"/>
            <a:r>
              <a:rPr kumimoji="1" lang="en-US" altLang="ja-JP" sz="1400" dirty="0" smtClean="0">
                <a:latin typeface="Arial Black"/>
                <a:cs typeface="Arial Black"/>
              </a:rPr>
              <a:t>Ruby Award Grand Prix</a:t>
            </a:r>
            <a:endParaRPr kumimoji="1" lang="ja-JP" altLang="en-US" sz="1400" dirty="0">
              <a:latin typeface="Arial Black"/>
              <a:cs typeface="Arial Black"/>
            </a:endParaRPr>
          </a:p>
        </p:txBody>
      </p:sp>
      <p:sp>
        <p:nvSpPr>
          <p:cNvPr id="9" name="テキスト ボックス 8"/>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団長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第７回フクオカ</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大賞</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 2015/3/10</a:t>
            </a:r>
            <a:endParaRPr kumimoji="1" lang="ja-JP" altLang="en-US" sz="1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6763038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IMG_5558.JPG"/>
          <p:cNvPicPr>
            <a:picLocks noChangeAspect="1"/>
          </p:cNvPicPr>
          <p:nvPr/>
        </p:nvPicPr>
        <p:blipFill rotWithShape="1">
          <a:blip r:embed="rId2" cstate="print">
            <a:extLst>
              <a:ext uri="{28A0092B-C50C-407E-A947-70E740481C1C}">
                <a14:useLocalDpi xmlns:a14="http://schemas.microsoft.com/office/drawing/2010/main" val="0"/>
              </a:ext>
            </a:extLst>
          </a:blip>
          <a:srcRect l="38349" t="21783" r="-14666" b="25752"/>
          <a:stretch/>
        </p:blipFill>
        <p:spPr>
          <a:xfrm>
            <a:off x="11859" y="0"/>
            <a:ext cx="13301335" cy="6858000"/>
          </a:xfrm>
          <a:prstGeom prst="rect">
            <a:avLst/>
          </a:prstGeom>
        </p:spPr>
      </p:pic>
      <p:sp>
        <p:nvSpPr>
          <p:cNvPr id="5" name="テキスト ボックス 4"/>
          <p:cNvSpPr txBox="1"/>
          <p:nvPr/>
        </p:nvSpPr>
        <p:spPr>
          <a:xfrm>
            <a:off x="792163" y="2927450"/>
            <a:ext cx="7395497" cy="1446550"/>
          </a:xfrm>
          <a:prstGeom prst="rect">
            <a:avLst/>
          </a:prstGeom>
          <a:noFill/>
        </p:spPr>
        <p:txBody>
          <a:bodyPr wrap="square" rtlCol="0">
            <a:spAutoFit/>
          </a:bodyPr>
          <a:lstStyle/>
          <a:p>
            <a:pPr algn="ctr"/>
            <a:r>
              <a:rPr lang="en-US" altLang="ja-JP" sz="8800" b="1" dirty="0" err="1" smtClean="0">
                <a:ln>
                  <a:solidFill>
                    <a:schemeClr val="bg1"/>
                  </a:solidFill>
                </a:ln>
                <a:latin typeface="Arial Black"/>
                <a:cs typeface="Arial Black"/>
              </a:rPr>
              <a:t>mruby</a:t>
            </a:r>
            <a:endParaRPr lang="en-US" altLang="ja-JP" sz="8800" b="1" dirty="0" smtClean="0">
              <a:ln>
                <a:solidFill>
                  <a:schemeClr val="bg1"/>
                </a:solidFill>
              </a:ln>
              <a:latin typeface="Arial Black"/>
              <a:cs typeface="Arial Black"/>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052000" y="2214000"/>
            <a:ext cx="810000" cy="810815"/>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997000" y="2213185"/>
            <a:ext cx="810000" cy="81081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42000" y="2213185"/>
            <a:ext cx="810000" cy="810815"/>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887000" y="2213185"/>
            <a:ext cx="810000" cy="810815"/>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32000" y="2213185"/>
            <a:ext cx="810000" cy="810815"/>
          </a:xfrm>
          <a:prstGeom prst="rect">
            <a:avLst/>
          </a:prstGeom>
        </p:spPr>
      </p:pic>
    </p:spTree>
    <p:extLst>
      <p:ext uri="{BB962C8B-B14F-4D97-AF65-F5344CB8AC3E}">
        <p14:creationId xmlns:p14="http://schemas.microsoft.com/office/powerpoint/2010/main" val="17580916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792000" y="2466459"/>
            <a:ext cx="7424738" cy="3662541"/>
          </a:xfrm>
          <a:prstGeom prst="rect">
            <a:avLst/>
          </a:prstGeom>
          <a:noFill/>
        </p:spPr>
        <p:txBody>
          <a:bodyPr wrap="square" rtlCol="0">
            <a:spAutoFit/>
          </a:bodyPr>
          <a:lstStyle/>
          <a:p>
            <a:pPr algn="r"/>
            <a:r>
              <a:rPr lang="en-US" altLang="ja-JP" sz="7200" b="1" dirty="0" smtClean="0">
                <a:latin typeface="Arial Black"/>
                <a:cs typeface="Arial Black"/>
              </a:rPr>
              <a:t>A Programmer’s</a:t>
            </a:r>
          </a:p>
          <a:p>
            <a:pPr algn="r"/>
            <a:r>
              <a:rPr lang="en-US" altLang="ja-JP" sz="8800" b="1" dirty="0" smtClean="0">
                <a:latin typeface="Arial Black"/>
                <a:cs typeface="Arial Black"/>
              </a:rPr>
              <a:t>Best Frien</a:t>
            </a:r>
            <a:r>
              <a:rPr lang="en-US" altLang="ja-JP" sz="8800" b="1" dirty="0" smtClean="0">
                <a:solidFill>
                  <a:srgbClr val="FF6633"/>
                </a:solidFill>
                <a:latin typeface="Arial Black"/>
                <a:cs typeface="Arial Black"/>
              </a:rPr>
              <a:t>d</a:t>
            </a:r>
            <a:endParaRPr lang="en-US" altLang="ja-JP" sz="9600" b="1" dirty="0" smtClean="0">
              <a:solidFill>
                <a:srgbClr val="FF6633"/>
              </a:solidFill>
              <a:latin typeface="Arial Black"/>
              <a:cs typeface="Arial Black"/>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b="1" dirty="0" smtClean="0">
                <a:solidFill>
                  <a:srgbClr val="FF6633"/>
                </a:solidFill>
                <a:latin typeface="Arial Black"/>
                <a:cs typeface="Arial Black"/>
              </a:rPr>
              <a:t>R</a:t>
            </a:r>
            <a:r>
              <a:rPr lang="en-US" altLang="ja-JP" sz="8000" b="1" dirty="0" smtClean="0">
                <a:latin typeface="Arial Black"/>
                <a:cs typeface="Arial Black"/>
              </a:rPr>
              <a:t>uby</a:t>
            </a:r>
            <a:endParaRPr lang="en-US" altLang="ja-JP" sz="6000" b="1" dirty="0">
              <a:latin typeface="Arial Black"/>
              <a:cs typeface="Arial Black"/>
            </a:endParaRPr>
          </a:p>
        </p:txBody>
      </p:sp>
      <p:sp>
        <p:nvSpPr>
          <p:cNvPr id="8" name="テキスト ボックス 7"/>
          <p:cNvSpPr txBox="1"/>
          <p:nvPr/>
        </p:nvSpPr>
        <p:spPr>
          <a:xfrm rot="20545181">
            <a:off x="444080" y="2684569"/>
            <a:ext cx="7173384" cy="1569660"/>
          </a:xfrm>
          <a:prstGeom prst="rect">
            <a:avLst/>
          </a:prstGeom>
          <a:noFill/>
        </p:spPr>
        <p:txBody>
          <a:bodyPr wrap="square" rtlCol="0">
            <a:spAutoFit/>
          </a:bodyPr>
          <a:lstStyle/>
          <a:p>
            <a:pPr algn="ct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AND KID!</a:t>
            </a:r>
            <a:endParaRPr lang="en-US" altLang="ja-JP" sz="9600" dirty="0" smtClean="0">
              <a:solidFill>
                <a:srgbClr val="FF6633"/>
              </a:solidFill>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77000" y="233999"/>
            <a:ext cx="2160000" cy="2162173"/>
          </a:xfrm>
          <a:prstGeom prst="rect">
            <a:avLst/>
          </a:prstGeom>
        </p:spPr>
      </p:pic>
    </p:spTree>
    <p:extLst>
      <p:ext uri="{BB962C8B-B14F-4D97-AF65-F5344CB8AC3E}">
        <p14:creationId xmlns:p14="http://schemas.microsoft.com/office/powerpoint/2010/main" val="176871148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latin typeface="Arial Black"/>
                <a:cs typeface="Arial Black"/>
              </a:rPr>
              <a:t>T</a:t>
            </a:r>
            <a:r>
              <a:rPr lang="en-US" altLang="ja-JP" sz="5400" dirty="0" smtClean="0">
                <a:latin typeface="Arial Black"/>
                <a:cs typeface="Arial Black"/>
              </a:rPr>
              <a:t>HANK YO</a:t>
            </a:r>
            <a:r>
              <a:rPr lang="en-US" altLang="ja-JP" sz="6000" dirty="0" smtClean="0">
                <a:solidFill>
                  <a:srgbClr val="FF6432"/>
                </a:solidFill>
                <a:latin typeface="Arial Black"/>
                <a:cs typeface="Arial Black"/>
              </a:rPr>
              <a:t>U</a:t>
            </a:r>
          </a:p>
        </p:txBody>
      </p:sp>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err="1">
                <a:solidFill>
                  <a:srgbClr val="FF6432"/>
                </a:solidFill>
                <a:latin typeface="Arial Black"/>
                <a:cs typeface="Arial Black"/>
              </a:rPr>
              <a:t>S</a:t>
            </a:r>
            <a:r>
              <a:rPr lang="en-US" altLang="ja-JP" sz="4000" dirty="0" err="1">
                <a:latin typeface="Arial Black"/>
                <a:cs typeface="Arial Black"/>
              </a:rPr>
              <a:t>malruby</a:t>
            </a:r>
            <a:r>
              <a:rPr lang="en-US" altLang="ja-JP" sz="4000" dirty="0"/>
              <a:t> </a:t>
            </a:r>
            <a:r>
              <a:rPr lang="en-US" altLang="ja-JP" sz="4000" b="1" dirty="0" smtClean="0">
                <a:latin typeface="+mn-ea"/>
              </a:rPr>
              <a:t>(</a:t>
            </a:r>
            <a:r>
              <a:rPr lang="ja-JP" altLang="en-US" sz="4000" b="1" dirty="0" smtClean="0">
                <a:latin typeface="+mn-ea"/>
              </a:rPr>
              <a:t>スモウルビー</a:t>
            </a:r>
            <a:r>
              <a:rPr lang="en-US" altLang="ja-JP" sz="4000" b="1" dirty="0" smtClean="0">
                <a:latin typeface="+mn-ea"/>
              </a:rPr>
              <a:t>)</a:t>
            </a:r>
            <a:endParaRPr lang="en-US" altLang="ja-JP" sz="4000" b="1"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pic>
        <p:nvPicPr>
          <p:cNvPr id="5" name="図 4" descr="logo-checkpoi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001" y="4149001"/>
            <a:ext cx="4536999" cy="2115000"/>
          </a:xfrm>
          <a:prstGeom prst="rect">
            <a:avLst/>
          </a:prstGeom>
        </p:spPr>
      </p:pic>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92162" y="730250"/>
            <a:ext cx="7380287" cy="5127625"/>
          </a:xfrm>
          <a:ln>
            <a:noFill/>
          </a:ln>
        </p:spPr>
        <p:txBody>
          <a:bodyPr anchor="t">
            <a:noAutofit/>
          </a:bodyPr>
          <a:lstStyle/>
          <a:p>
            <a:pPr algn="l"/>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それを活用した任意団体</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『Ruby</a:t>
            </a:r>
            <a:r>
              <a:rPr lang="ja-JP" altLang="en-US" b="1" dirty="0" smtClean="0">
                <a:ln w="12700">
                  <a:solidFill>
                    <a:schemeClr val="bg1"/>
                  </a:solidFill>
                </a:ln>
                <a:effectLst>
                  <a:outerShdw blurRad="50800" dist="88900" dir="2700000" algn="tl" rotWithShape="0">
                    <a:prstClr val="black">
                      <a:alpha val="40000"/>
                    </a:prstClr>
                  </a:outerShdw>
                </a:effectLst>
                <a:latin typeface="Arial Black"/>
                <a:cs typeface="Arial Black"/>
              </a:rPr>
              <a:t>プログラミング少年団</a:t>
            </a:r>
            <a:r>
              <a:rPr lang="en-US" altLang="ja-JP" b="1" dirty="0" smtClean="0">
                <a:ln w="12700">
                  <a:solidFill>
                    <a:schemeClr val="bg1"/>
                  </a:solidFill>
                </a:ln>
                <a:effectLst>
                  <a:outerShdw blurRad="50800" dist="88900" dir="2700000" algn="tl" rotWithShape="0">
                    <a:prstClr val="black">
                      <a:alpha val="40000"/>
                    </a:prstClr>
                  </a:outerShdw>
                </a:effectLst>
                <a:latin typeface="Arial Black"/>
                <a:cs typeface="Arial Black"/>
              </a:rPr>
              <a:t>』</a:t>
            </a:r>
            <a:endParaRPr kumimoji="1" lang="ja-JP" altLang="en-US" b="1" dirty="0">
              <a:ln w="12700">
                <a:solidFill>
                  <a:schemeClr val="bg1"/>
                </a:solidFill>
              </a:ln>
              <a:effectLst>
                <a:outerShdw blurRad="50800" dist="88900" dir="2700000" algn="tl" rotWithShape="0">
                  <a:prstClr val="black">
                    <a:alpha val="40000"/>
                  </a:prstClr>
                </a:outerShdw>
              </a:effectLst>
              <a:latin typeface="Arial Black"/>
              <a:cs typeface="Arial Black"/>
            </a:endParaRPr>
          </a:p>
        </p:txBody>
      </p:sp>
      <p:pic>
        <p:nvPicPr>
          <p:cNvPr id="3" name="図 2" descr="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7000" y="3999157"/>
            <a:ext cx="2835000" cy="2777843"/>
          </a:xfrm>
          <a:prstGeom prst="rect">
            <a:avLst/>
          </a:prstGeom>
        </p:spPr>
      </p:pic>
      <p:sp>
        <p:nvSpPr>
          <p:cNvPr id="6" name="テキスト ボックス 5"/>
          <p:cNvSpPr txBox="1"/>
          <p:nvPr/>
        </p:nvSpPr>
        <p:spPr>
          <a:xfrm rot="2111374">
            <a:off x="5885327" y="176654"/>
            <a:ext cx="4887458" cy="830997"/>
          </a:xfrm>
          <a:prstGeom prst="rect">
            <a:avLst/>
          </a:prstGeom>
          <a:solidFill>
            <a:srgbClr val="FF0000"/>
          </a:solidFill>
          <a:ln w="76200" cmpd="sng">
            <a:solidFill>
              <a:schemeClr val="accent4"/>
            </a:solidFill>
          </a:ln>
        </p:spPr>
        <p:txBody>
          <a:bodyPr wrap="square" rtlCol="0">
            <a:spAutoFit/>
          </a:bodyPr>
          <a:lstStyle/>
          <a:p>
            <a:pPr algn="ctr"/>
            <a:r>
              <a:rPr kumimoji="1" lang="en-US" altLang="ja-JP" sz="1600" dirty="0" smtClean="0">
                <a:latin typeface="Arial Black"/>
                <a:cs typeface="Arial Black"/>
              </a:rPr>
              <a:t>7</a:t>
            </a:r>
            <a:r>
              <a:rPr kumimoji="1" lang="en-US" altLang="ja-JP" sz="1600" baseline="30000" dirty="0" smtClean="0">
                <a:latin typeface="Arial Black"/>
                <a:cs typeface="Arial Black"/>
              </a:rPr>
              <a:t>th</a:t>
            </a:r>
            <a:r>
              <a:rPr kumimoji="1" lang="en-US" altLang="ja-JP" sz="1600" dirty="0" smtClean="0">
                <a:latin typeface="Arial Black"/>
                <a:cs typeface="Arial Black"/>
              </a:rPr>
              <a:t> </a:t>
            </a:r>
            <a:endParaRPr kumimoji="1" lang="en-US" altLang="ja-JP" sz="2000" dirty="0" smtClean="0">
              <a:latin typeface="Arial Black"/>
              <a:cs typeface="Arial Black"/>
            </a:endParaRPr>
          </a:p>
          <a:p>
            <a:pPr algn="ctr"/>
            <a:r>
              <a:rPr kumimoji="1" lang="en-US" altLang="ja-JP" sz="1600" dirty="0" smtClean="0">
                <a:latin typeface="Arial Black"/>
                <a:cs typeface="Arial Black"/>
              </a:rPr>
              <a:t>Fukuoka</a:t>
            </a:r>
            <a:endParaRPr kumimoji="1" lang="en-US" altLang="ja-JP" sz="2000" dirty="0" smtClean="0">
              <a:latin typeface="Arial Black"/>
              <a:cs typeface="Arial Black"/>
            </a:endParaRPr>
          </a:p>
          <a:p>
            <a:pPr algn="ctr"/>
            <a:r>
              <a:rPr kumimoji="1" lang="en-US" altLang="ja-JP" sz="1400" dirty="0" smtClean="0">
                <a:latin typeface="Arial Black"/>
                <a:cs typeface="Arial Black"/>
              </a:rPr>
              <a:t>Ruby Award Grand Prix</a:t>
            </a:r>
            <a:endParaRPr kumimoji="1" lang="ja-JP" altLang="en-US" sz="1400" dirty="0">
              <a:latin typeface="Arial Black"/>
              <a:cs typeface="Arial Black"/>
            </a:endParaRPr>
          </a:p>
        </p:txBody>
      </p:sp>
      <p:sp>
        <p:nvSpPr>
          <p:cNvPr id="7" name="テキスト ボックス 6"/>
          <p:cNvSpPr txBox="1"/>
          <p:nvPr/>
        </p:nvSpPr>
        <p:spPr>
          <a:xfrm>
            <a:off x="747000" y="5840336"/>
            <a:ext cx="4545000" cy="738664"/>
          </a:xfrm>
          <a:prstGeom prst="rect">
            <a:avLst/>
          </a:prstGeom>
          <a:noFill/>
        </p:spPr>
        <p:txBody>
          <a:bodyPr wrap="square" rtlCol="0">
            <a:spAutoFit/>
          </a:bodyPr>
          <a:lstStyle/>
          <a:p>
            <a:r>
              <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sz="1400"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endParaRPr kumimoji="1"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団長　高尾宏治</a:t>
            </a:r>
            <a:endParaRPr lang="en-US" altLang="ja-JP" sz="1400" dirty="0" smtClean="0">
              <a:effectLst>
                <a:outerShdw blurRad="50800" dist="38100" dir="2700000" algn="tl" rotWithShape="0">
                  <a:prstClr val="black">
                    <a:alpha val="40000"/>
                  </a:prstClr>
                </a:outerShdw>
              </a:effectLst>
              <a:ea typeface="Segoe UI Symbol" panose="020B0502040204020203" pitchFamily="34" charset="0"/>
            </a:endParaRPr>
          </a:p>
          <a:p>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第７回フクオカ</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Ruby</a:t>
            </a:r>
            <a:r>
              <a:rPr lang="ja-JP" altLang="en-US" sz="1400" dirty="0" smtClean="0">
                <a:effectLst>
                  <a:outerShdw blurRad="50800" dist="38100" dir="2700000" algn="tl" rotWithShape="0">
                    <a:prstClr val="black">
                      <a:alpha val="40000"/>
                    </a:prstClr>
                  </a:outerShdw>
                </a:effectLst>
                <a:ea typeface="Segoe UI Symbol" panose="020B0502040204020203" pitchFamily="34" charset="0"/>
              </a:rPr>
              <a:t>大賞</a:t>
            </a:r>
            <a:r>
              <a:rPr lang="en-US" altLang="ja-JP" sz="1400" dirty="0" smtClean="0">
                <a:effectLst>
                  <a:outerShdw blurRad="50800" dist="38100" dir="2700000" algn="tl" rotWithShape="0">
                    <a:prstClr val="black">
                      <a:alpha val="40000"/>
                    </a:prstClr>
                  </a:outerShdw>
                </a:effectLst>
                <a:ea typeface="Segoe UI Symbol" panose="020B0502040204020203" pitchFamily="34" charset="0"/>
              </a:rPr>
              <a:t> 2015/3/10</a:t>
            </a:r>
            <a:endParaRPr kumimoji="1" lang="ja-JP" altLang="en-US" sz="1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302701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00" y="324000"/>
            <a:ext cx="4455000" cy="297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000" y="726355"/>
            <a:ext cx="7515450" cy="5524589"/>
          </a:xfrm>
          <a:prstGeom prst="rect">
            <a:avLst/>
          </a:prstGeom>
          <a:noFill/>
          <a:ln>
            <a:noFill/>
          </a:ln>
        </p:spPr>
        <p:txBody>
          <a:bodyPr wrap="square" rtlCol="0">
            <a:spAutoFit/>
          </a:bodyPr>
          <a:lstStyle/>
          <a:p>
            <a:r>
              <a:rPr kumimoji="1" lang="ja-JP" altLang="en-US" sz="6000" b="1" dirty="0" smtClean="0">
                <a:solidFill>
                  <a:srgbClr val="FF6633"/>
                </a:solidFill>
                <a:latin typeface="+mj-ea"/>
                <a:ea typeface="+mj-ea"/>
              </a:rPr>
              <a:t>高尾</a:t>
            </a:r>
            <a:r>
              <a:rPr kumimoji="1" lang="en-US" altLang="ja-JP" sz="6000" b="1" dirty="0" smtClean="0">
                <a:solidFill>
                  <a:srgbClr val="FF6633"/>
                </a:solidFill>
                <a:latin typeface="+mj-ea"/>
                <a:ea typeface="+mj-ea"/>
              </a:rPr>
              <a:t> </a:t>
            </a:r>
            <a:r>
              <a:rPr kumimoji="1" lang="ja-JP" altLang="en-US" sz="6000" b="1" dirty="0" smtClean="0">
                <a:solidFill>
                  <a:srgbClr val="FF6633"/>
                </a:solidFill>
                <a:latin typeface="+mj-ea"/>
                <a:ea typeface="+mj-ea"/>
              </a:rPr>
              <a:t>宏治</a:t>
            </a:r>
            <a:endParaRPr kumimoji="1" lang="en-US" altLang="ja-JP" sz="6000" b="1" dirty="0" smtClean="0">
              <a:latin typeface="+mj-ea"/>
              <a:ea typeface="+mj-ea"/>
            </a:endParaRPr>
          </a:p>
          <a:p>
            <a:endParaRPr lang="en-US" altLang="ja-JP" sz="3200" b="1" dirty="0" smtClean="0">
              <a:ln w="25400">
                <a:noFill/>
              </a:ln>
              <a:solidFill>
                <a:srgbClr val="FF6432"/>
              </a:solidFill>
            </a:endParaRPr>
          </a:p>
          <a:p>
            <a:endParaRPr lang="en-US" altLang="ja-JP" sz="3200" b="1" dirty="0">
              <a:ln w="25400">
                <a:noFill/>
              </a:ln>
              <a:solidFill>
                <a:srgbClr val="FF6432"/>
              </a:solidFill>
            </a:endParaRPr>
          </a:p>
          <a:p>
            <a:endParaRPr lang="en-US" altLang="ja-JP" sz="3200" b="1" dirty="0" smtClean="0">
              <a:ln w="25400">
                <a:noFill/>
              </a:ln>
              <a:solidFill>
                <a:srgbClr val="FF6432"/>
              </a:solidFill>
            </a:endParaRPr>
          </a:p>
          <a:p>
            <a:r>
              <a:rPr lang="en-US" altLang="ja-JP" sz="2400" b="1" dirty="0" smtClean="0">
                <a:ln w="25400">
                  <a:noFill/>
                </a:ln>
                <a:solidFill>
                  <a:srgbClr val="FF6432"/>
                </a:solidFill>
              </a:rPr>
              <a:t> </a:t>
            </a:r>
            <a:endParaRPr lang="en-US" altLang="ja-JP" sz="2400" b="1" dirty="0">
              <a:ln w="25400">
                <a:noFill/>
              </a:ln>
              <a:solidFill>
                <a:srgbClr val="FF6432"/>
              </a:solidFill>
            </a:endParaRPr>
          </a:p>
          <a:p>
            <a:r>
              <a:rPr lang="ja-JP" altLang="en-US" sz="3200" b="1" dirty="0" smtClean="0">
                <a:ln w="12700">
                  <a:noFill/>
                </a:ln>
                <a:solidFill>
                  <a:srgbClr val="FF6432"/>
                </a:solidFill>
                <a:latin typeface="Arial Black"/>
                <a:ea typeface="+mj-ea"/>
                <a:cs typeface="Arial Black"/>
              </a:rPr>
              <a:t>Ｒ</a:t>
            </a:r>
            <a:r>
              <a:rPr lang="ja-JP" altLang="en-US" sz="3200" b="1" dirty="0" smtClean="0">
                <a:ln w="12700">
                  <a:noFill/>
                </a:ln>
                <a:latin typeface="Arial Black"/>
                <a:ea typeface="+mj-ea"/>
                <a:cs typeface="Arial Black"/>
              </a:rPr>
              <a:t>ｕｂｙ</a:t>
            </a:r>
            <a:r>
              <a:rPr lang="ja-JP" altLang="en-US" sz="3200" b="1" dirty="0" smtClean="0">
                <a:ln w="12700">
                  <a:noFill/>
                </a:ln>
                <a:latin typeface="+mj-ea"/>
                <a:ea typeface="+mj-ea"/>
              </a:rPr>
              <a:t>プログラミング少年団</a:t>
            </a:r>
            <a:r>
              <a:rPr lang="en-US" altLang="ja-JP" sz="3200" b="1" dirty="0" smtClean="0">
                <a:ln w="12700">
                  <a:noFill/>
                </a:ln>
                <a:latin typeface="+mj-ea"/>
                <a:ea typeface="+mj-ea"/>
              </a:rPr>
              <a:t> </a:t>
            </a:r>
            <a:r>
              <a:rPr lang="ja-JP" altLang="en-US" sz="3200" b="1" dirty="0" smtClean="0">
                <a:ln w="12700">
                  <a:noFill/>
                </a:ln>
                <a:latin typeface="+mj-ea"/>
                <a:ea typeface="+mj-ea"/>
              </a:rPr>
              <a:t>団長</a:t>
            </a:r>
            <a:endParaRPr lang="en-US" altLang="ja-JP" sz="3200" b="1" dirty="0" smtClean="0">
              <a:ln w="12700">
                <a:noFill/>
              </a:ln>
              <a:latin typeface="+mj-ea"/>
              <a:ea typeface="+mj-ea"/>
            </a:endParaRPr>
          </a:p>
          <a:p>
            <a:r>
              <a:rPr lang="en-US" altLang="ja-JP" sz="1050" dirty="0">
                <a:ln w="12700">
                  <a:noFill/>
                </a:ln>
                <a:latin typeface="+mj-ea"/>
                <a:ea typeface="+mj-ea"/>
              </a:rPr>
              <a:t> </a:t>
            </a:r>
            <a:endParaRPr lang="en-US" altLang="ja-JP" sz="3200" dirty="0" smtClean="0">
              <a:ln w="12700">
                <a:noFill/>
              </a:ln>
              <a:latin typeface="+mj-ea"/>
              <a:ea typeface="+mj-ea"/>
            </a:endParaRPr>
          </a:p>
          <a:p>
            <a:r>
              <a:rPr lang="ja-JP" altLang="en-US" sz="3200" b="1" dirty="0" smtClean="0">
                <a:ln w="12700">
                  <a:noFill/>
                </a:ln>
                <a:solidFill>
                  <a:srgbClr val="FF6432"/>
                </a:solidFill>
                <a:latin typeface="+mj-ea"/>
                <a:ea typeface="+mj-ea"/>
              </a:rPr>
              <a:t>ネ</a:t>
            </a:r>
            <a:r>
              <a:rPr lang="ja-JP" altLang="en-US" sz="3200" b="1" dirty="0" smtClean="0">
                <a:ln w="12700">
                  <a:noFill/>
                </a:ln>
                <a:latin typeface="+mj-ea"/>
                <a:ea typeface="+mj-ea"/>
              </a:rPr>
              <a:t>ットワーク応用通信研究所</a:t>
            </a:r>
            <a:r>
              <a:rPr lang="en-US" altLang="ja-JP" sz="3200" b="1" dirty="0" smtClean="0">
                <a:ln w="12700">
                  <a:noFill/>
                </a:ln>
                <a:latin typeface="+mj-ea"/>
                <a:ea typeface="+mj-ea"/>
              </a:rPr>
              <a:t/>
            </a:r>
            <a:br>
              <a:rPr lang="en-US" altLang="ja-JP" sz="3200" b="1" dirty="0" smtClean="0">
                <a:ln w="12700">
                  <a:noFill/>
                </a:ln>
                <a:latin typeface="+mj-ea"/>
                <a:ea typeface="+mj-ea"/>
              </a:rPr>
            </a:br>
            <a:r>
              <a:rPr lang="en-US" altLang="ja-JP" sz="1050" b="1" dirty="0" smtClean="0">
                <a:ln w="12700">
                  <a:noFill/>
                </a:ln>
                <a:latin typeface="+mj-ea"/>
                <a:ea typeface="+mj-ea"/>
              </a:rPr>
              <a:t> </a:t>
            </a:r>
            <a:endParaRPr lang="en-US" altLang="ja-JP" sz="3200" b="1" dirty="0" smtClean="0">
              <a:ln w="12700">
                <a:noFill/>
              </a:ln>
              <a:latin typeface="+mj-ea"/>
              <a:ea typeface="+mj-ea"/>
            </a:endParaRPr>
          </a:p>
          <a:p>
            <a:r>
              <a:rPr lang="en-US" altLang="ja-JP" sz="3200" b="1" dirty="0" smtClean="0">
                <a:ln w="12700">
                  <a:noFill/>
                </a:ln>
                <a:solidFill>
                  <a:srgbClr val="FF6432"/>
                </a:solidFill>
                <a:latin typeface="+mj-ea"/>
                <a:ea typeface="+mj-ea"/>
              </a:rPr>
              <a:t>C</a:t>
            </a:r>
            <a:r>
              <a:rPr lang="ja-JP" altLang="en-US" sz="3200" b="1" dirty="0" smtClean="0">
                <a:ln w="12700">
                  <a:noFill/>
                </a:ln>
                <a:latin typeface="+mj-ea"/>
                <a:ea typeface="+mj-ea"/>
              </a:rPr>
              <a:t>Ｒｕｂｙコミッタ</a:t>
            </a:r>
            <a:endParaRPr lang="en-US" altLang="ja-JP" sz="2800" b="1" dirty="0" smtClean="0">
              <a:ln w="12700">
                <a:noFill/>
              </a:ln>
              <a:latin typeface="+mj-ea"/>
              <a:ea typeface="+mj-ea"/>
            </a:endParaRPr>
          </a:p>
          <a:p>
            <a:r>
              <a:rPr lang="en-US" altLang="ja-JP" sz="1050" b="1" dirty="0" smtClean="0">
                <a:ln w="12700">
                  <a:noFill/>
                </a:ln>
                <a:solidFill>
                  <a:srgbClr val="FF6432"/>
                </a:solidFill>
                <a:latin typeface="+mj-ea"/>
                <a:ea typeface="+mj-ea"/>
              </a:rPr>
              <a:t> </a:t>
            </a:r>
            <a:r>
              <a:rPr lang="en-US" altLang="ja-JP" sz="3200" b="1" dirty="0" smtClean="0">
                <a:ln w="12700">
                  <a:noFill/>
                </a:ln>
                <a:solidFill>
                  <a:srgbClr val="FF6432"/>
                </a:solidFill>
                <a:latin typeface="+mj-ea"/>
                <a:ea typeface="+mj-ea"/>
              </a:rPr>
              <a:t/>
            </a:r>
            <a:br>
              <a:rPr lang="en-US" altLang="ja-JP" sz="3200" b="1" dirty="0" smtClean="0">
                <a:ln w="12700">
                  <a:noFill/>
                </a:ln>
                <a:solidFill>
                  <a:srgbClr val="FF6432"/>
                </a:solidFill>
                <a:latin typeface="+mj-ea"/>
                <a:ea typeface="+mj-ea"/>
              </a:rPr>
            </a:br>
            <a:r>
              <a:rPr lang="ja-JP" altLang="en-US" sz="3200" b="1" dirty="0" smtClean="0">
                <a:ln w="12700">
                  <a:noFill/>
                </a:ln>
                <a:solidFill>
                  <a:srgbClr val="FF6432"/>
                </a:solidFill>
                <a:latin typeface="+mj-ea"/>
                <a:ea typeface="+mj-ea"/>
              </a:rPr>
              <a:t>島</a:t>
            </a:r>
            <a:r>
              <a:rPr lang="ja-JP" altLang="en-US" sz="3200" b="1" dirty="0" smtClean="0">
                <a:ln w="12700">
                  <a:noFill/>
                </a:ln>
                <a:solidFill>
                  <a:srgbClr val="000000"/>
                </a:solidFill>
                <a:latin typeface="+mj-ea"/>
                <a:ea typeface="+mj-ea"/>
              </a:rPr>
              <a:t>根県松江市在住</a:t>
            </a:r>
            <a:endParaRPr lang="en-US" altLang="ja-JP" sz="2400" b="1" dirty="0">
              <a:ln w="12700">
                <a:noFill/>
              </a:ln>
              <a:solidFill>
                <a:srgbClr val="000000"/>
              </a:solidFill>
              <a:latin typeface="+mj-ea"/>
              <a:ea typeface="+mj-ea"/>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692771"/>
          </a:xfrm>
          <a:prstGeom prst="rect">
            <a:avLst/>
          </a:prstGeom>
          <a:noFill/>
        </p:spPr>
        <p:txBody>
          <a:bodyPr wrap="square" rtlCol="0">
            <a:spAutoFit/>
          </a:bodyPr>
          <a:lstStyle/>
          <a:p>
            <a:pPr algn="r"/>
            <a:r>
              <a:rPr lang="en-US" altLang="ja-JP" sz="6000" dirty="0" smtClean="0">
                <a:solidFill>
                  <a:srgbClr val="FF6432"/>
                </a:solidFill>
                <a:latin typeface="Arial Black"/>
                <a:cs typeface="Arial Black"/>
              </a:rPr>
              <a:t>Smalruby</a:t>
            </a:r>
          </a:p>
          <a:p>
            <a:pPr algn="r"/>
            <a:r>
              <a:rPr lang="en-US" altLang="ja-JP" sz="4400" b="1" dirty="0" smtClean="0">
                <a:latin typeface="+mn-ea"/>
              </a:rPr>
              <a:t>(</a:t>
            </a:r>
            <a:r>
              <a:rPr lang="ja-JP" altLang="en-US" sz="4400" b="1" dirty="0" smtClean="0">
                <a:latin typeface="+mn-ea"/>
              </a:rPr>
              <a:t>スモウルビー</a:t>
            </a:r>
            <a:r>
              <a:rPr lang="en-US" altLang="ja-JP" sz="4400" b="1" dirty="0" smtClean="0">
                <a:latin typeface="+mn-ea"/>
              </a:rPr>
              <a:t>)</a:t>
            </a:r>
            <a:endParaRPr lang="en-US" altLang="ja-JP" sz="5400" b="1" dirty="0" smtClean="0">
              <a:solidFill>
                <a:srgbClr val="FF6432"/>
              </a:solidFill>
              <a:latin typeface="+mn-ea"/>
            </a:endParaRPr>
          </a:p>
        </p:txBody>
      </p:sp>
      <p:sp>
        <p:nvSpPr>
          <p:cNvPr id="4" name="テキスト ボックス 3"/>
          <p:cNvSpPr txBox="1"/>
          <p:nvPr/>
        </p:nvSpPr>
        <p:spPr>
          <a:xfrm>
            <a:off x="776331" y="549000"/>
            <a:ext cx="7424738" cy="1107996"/>
          </a:xfrm>
          <a:prstGeom prst="rect">
            <a:avLst/>
          </a:prstGeom>
          <a:noFill/>
        </p:spPr>
        <p:txBody>
          <a:bodyPr wrap="square" rtlCol="0">
            <a:spAutoFit/>
          </a:bodyPr>
          <a:lstStyle/>
          <a:p>
            <a:r>
              <a:rPr lang="en-US" altLang="ja-JP" sz="6600" dirty="0" smtClean="0">
                <a:solidFill>
                  <a:srgbClr val="FF6432"/>
                </a:solidFill>
                <a:latin typeface="Arial Black"/>
                <a:cs typeface="Arial Black"/>
              </a:rPr>
              <a:t>R</a:t>
            </a:r>
            <a:r>
              <a:rPr lang="en-US" altLang="ja-JP" sz="6600" dirty="0" smtClean="0">
                <a:latin typeface="Arial Black"/>
                <a:cs typeface="Arial Black"/>
              </a:rPr>
              <a:t>uby</a:t>
            </a:r>
            <a:r>
              <a:rPr lang="en-US" altLang="ja-JP" sz="6600" dirty="0" smtClean="0">
                <a:solidFill>
                  <a:srgbClr val="FF6432"/>
                </a:solidFill>
                <a:latin typeface="Arial Black"/>
                <a:cs typeface="Arial Black"/>
              </a:rPr>
              <a:t> </a:t>
            </a:r>
            <a:r>
              <a:rPr lang="en-US" altLang="ja-JP" sz="6600" dirty="0" smtClean="0">
                <a:latin typeface="Arial Black"/>
                <a:cs typeface="Arial Black"/>
              </a:rPr>
              <a:t>+ Scratc</a:t>
            </a:r>
            <a:r>
              <a:rPr lang="en-US" altLang="ja-JP" sz="6600" dirty="0" smtClean="0">
                <a:solidFill>
                  <a:srgbClr val="FF6432"/>
                </a:solidFill>
                <a:latin typeface="Arial Black"/>
                <a:cs typeface="Arial Black"/>
              </a:rPr>
              <a:t>h</a:t>
            </a:r>
            <a:endParaRPr lang="en-US" altLang="ja-JP" sz="7200" dirty="0">
              <a:solidFill>
                <a:srgbClr val="FF6432"/>
              </a:solidFill>
              <a:latin typeface="Arial Black"/>
              <a:cs typeface="Arial Black"/>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b="1" dirty="0" smtClean="0"/>
              <a:t>「はっち」です、よろしく！</a:t>
            </a:r>
            <a:endParaRPr kumimoji="1" lang="ja-JP" altLang="en-US" sz="1600" b="1"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ja-JP" altLang="en-US" sz="19900" b="1" dirty="0" smtClean="0">
                <a:solidFill>
                  <a:schemeClr val="bg1"/>
                </a:solidFill>
              </a:rPr>
              <a:t>成果</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3533001" y="1480060"/>
            <a:ext cx="4977415" cy="4861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1211574"/>
            <a:ext cx="7424737" cy="4647426"/>
          </a:xfrm>
          <a:prstGeom prst="rect">
            <a:avLst/>
          </a:prstGeom>
          <a:noFill/>
          <a:ln w="57150">
            <a:noFill/>
          </a:ln>
        </p:spPr>
        <p:txBody>
          <a:bodyPr wrap="square" rtlCol="0">
            <a:spAutoFit/>
          </a:bodyPr>
          <a:lstStyle/>
          <a:p>
            <a:r>
              <a:rPr kumimoji="1" lang="ja-JP" altLang="en-US" sz="4800" b="1" dirty="0" smtClean="0"/>
              <a:t>島根県松江市</a:t>
            </a:r>
            <a:endParaRPr kumimoji="1" lang="en-US" altLang="ja-JP" sz="4800" b="1" dirty="0" smtClean="0"/>
          </a:p>
          <a:p>
            <a:r>
              <a:rPr lang="ja-JP" altLang="en-US" sz="9600" b="1" dirty="0" smtClean="0">
                <a:ln>
                  <a:solidFill>
                    <a:schemeClr val="tx1"/>
                  </a:solidFill>
                </a:ln>
                <a:solidFill>
                  <a:srgbClr val="FF6432"/>
                </a:solidFill>
              </a:rPr>
              <a:t>全市立中で</a:t>
            </a:r>
            <a:endParaRPr lang="en-US" altLang="ja-JP" sz="9600" b="1" dirty="0" smtClean="0">
              <a:ln>
                <a:solidFill>
                  <a:schemeClr val="tx1"/>
                </a:solidFill>
              </a:ln>
              <a:solidFill>
                <a:srgbClr val="FF6432"/>
              </a:solidFill>
            </a:endParaRPr>
          </a:p>
          <a:p>
            <a:r>
              <a:rPr lang="en-US" altLang="ja-JP" sz="9600" b="1" dirty="0" smtClean="0">
                <a:ln>
                  <a:solidFill>
                    <a:schemeClr val="tx1"/>
                  </a:solidFill>
                </a:ln>
                <a:solidFill>
                  <a:srgbClr val="FF6432"/>
                </a:solidFill>
                <a:latin typeface="Arial Black"/>
                <a:cs typeface="Arial Black"/>
              </a:rPr>
              <a:t>Ruby</a:t>
            </a:r>
            <a:r>
              <a:rPr lang="ja-JP" altLang="en-US" sz="9600" b="1" dirty="0" smtClean="0">
                <a:ln>
                  <a:solidFill>
                    <a:schemeClr val="tx1"/>
                  </a:solidFill>
                </a:ln>
                <a:solidFill>
                  <a:srgbClr val="FF6432"/>
                </a:solidFill>
              </a:rPr>
              <a:t>授業</a:t>
            </a:r>
            <a:endParaRPr lang="en-US" altLang="ja-JP" sz="9600" b="1" dirty="0" smtClean="0">
              <a:ln>
                <a:solidFill>
                  <a:schemeClr val="tx1"/>
                </a:solidFill>
              </a:ln>
              <a:solidFill>
                <a:srgbClr val="FF6432"/>
              </a:solidFill>
            </a:endParaRPr>
          </a:p>
          <a:p>
            <a:endParaRPr lang="en-US" altLang="ja-JP" sz="3600" b="1" dirty="0"/>
          </a:p>
          <a:p>
            <a:r>
              <a:rPr lang="en-US" altLang="ja-JP" sz="2000" dirty="0" smtClean="0"/>
              <a:t>2014/09/04 </a:t>
            </a:r>
            <a:r>
              <a:rPr lang="ja-JP" altLang="en-US" sz="2000" dirty="0" smtClean="0"/>
              <a:t>山陰中央新報より</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43348"/>
            <a:ext cx="7424738" cy="4893647"/>
          </a:xfrm>
          <a:prstGeom prst="rect">
            <a:avLst/>
          </a:prstGeom>
          <a:noFill/>
        </p:spPr>
        <p:txBody>
          <a:bodyPr wrap="square" rtlCol="0">
            <a:spAutoFit/>
          </a:bodyPr>
          <a:lstStyle/>
          <a:p>
            <a:r>
              <a:rPr lang="en-US" altLang="ja-JP" sz="8000" dirty="0" smtClean="0">
                <a:solidFill>
                  <a:srgbClr val="FF6633"/>
                </a:solidFill>
                <a:latin typeface="Arial Black"/>
                <a:cs typeface="Arial Black"/>
              </a:rPr>
              <a:t>R</a:t>
            </a:r>
            <a:r>
              <a:rPr lang="en-US" altLang="ja-JP" sz="8000" dirty="0" smtClean="0">
                <a:latin typeface="Arial Black"/>
                <a:cs typeface="Arial Black"/>
              </a:rPr>
              <a:t>uby</a:t>
            </a:r>
          </a:p>
          <a:p>
            <a:r>
              <a:rPr lang="ja-JP" altLang="en-US" sz="8000" b="1" dirty="0" smtClean="0"/>
              <a:t>プログラミング</a:t>
            </a:r>
            <a:endParaRPr lang="en-US" altLang="ja-JP" sz="8000" b="1" dirty="0" smtClean="0"/>
          </a:p>
          <a:p>
            <a:r>
              <a:rPr lang="ja-JP" altLang="en-US" sz="8000" b="1" dirty="0" smtClean="0"/>
              <a:t>少年団</a:t>
            </a:r>
            <a:endParaRPr lang="en-US" altLang="ja-JP" sz="8000" b="1" dirty="0" smtClean="0"/>
          </a:p>
          <a:p>
            <a:r>
              <a:rPr lang="ja-JP" altLang="en-US" sz="6600" b="1" dirty="0" smtClean="0"/>
              <a:t>（</a:t>
            </a:r>
            <a:r>
              <a:rPr lang="en-US" altLang="ja-JP" sz="6600" b="1" dirty="0" smtClean="0"/>
              <a:t>2014</a:t>
            </a:r>
            <a:r>
              <a:rPr lang="ja-JP" altLang="en-US" sz="6600" b="1" dirty="0" smtClean="0"/>
              <a:t>年</a:t>
            </a:r>
            <a:r>
              <a:rPr lang="en-US" altLang="ja-JP" sz="6600" b="1" dirty="0" smtClean="0"/>
              <a:t>4</a:t>
            </a:r>
            <a:r>
              <a:rPr lang="ja-JP" altLang="en-US" sz="6600" b="1" dirty="0" smtClean="0"/>
              <a:t>月</a:t>
            </a:r>
            <a:r>
              <a:rPr lang="en-US" altLang="ja-JP" sz="6600" b="1" dirty="0" smtClean="0"/>
              <a:t>〜</a:t>
            </a:r>
            <a:r>
              <a:rPr lang="ja-JP" altLang="en-US" sz="6600" b="1" dirty="0" smtClean="0"/>
              <a:t>）</a:t>
            </a:r>
            <a:endParaRPr lang="en-US" altLang="ja-JP" sz="6600" b="1" dirty="0" smtClean="0"/>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44117</TotalTime>
  <Words>1160</Words>
  <Application>Microsoft Macintosh PowerPoint</Application>
  <PresentationFormat>画面に合わせる (4:3)</PresentationFormat>
  <Paragraphs>180</Paragraphs>
  <Slides>22</Slides>
  <Notes>18</Notes>
  <HiddenSlides>0</HiddenSlides>
  <MMClips>0</MMClips>
  <ScaleCrop>false</ScaleCrop>
  <HeadingPairs>
    <vt:vector size="4" baseType="variant">
      <vt:variant>
        <vt:lpstr>テーマ</vt:lpstr>
      </vt:variant>
      <vt:variant>
        <vt:i4>1</vt:i4>
      </vt:variant>
      <vt:variant>
        <vt:lpstr>スライド タイトル</vt:lpstr>
      </vt:variant>
      <vt:variant>
        <vt:i4>22</vt:i4>
      </vt:variant>
    </vt:vector>
  </HeadingPairs>
  <TitlesOfParts>
    <vt:vector size="23" baseType="lpstr">
      <vt:lpstr>Office テーマ</vt:lpstr>
      <vt:lpstr>KIDS, RUBY, FUN!</vt:lpstr>
      <vt:lpstr>小学3年生から使えるRubyのビジュアルプログラミングエディタ『スモウルビー』と、</vt:lpstr>
      <vt:lpstr>それを活用した任意団体『Rubyプログラミング少年団』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852</cp:revision>
  <cp:lastPrinted>2014-11-16T02:09:49Z</cp:lastPrinted>
  <dcterms:created xsi:type="dcterms:W3CDTF">2014-09-17T02:10:41Z</dcterms:created>
  <dcterms:modified xsi:type="dcterms:W3CDTF">2015-03-15T05:50:10Z</dcterms:modified>
</cp:coreProperties>
</file>